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342" r:id="rId3"/>
    <p:sldId id="411" r:id="rId4"/>
    <p:sldId id="368" r:id="rId5"/>
    <p:sldId id="343" r:id="rId6"/>
    <p:sldId id="344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415" r:id="rId18"/>
    <p:sldId id="416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370" r:id="rId28"/>
    <p:sldId id="408" r:id="rId29"/>
    <p:sldId id="409" r:id="rId30"/>
    <p:sldId id="407" r:id="rId31"/>
    <p:sldId id="341" r:id="rId3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2D3DA6A-2736-48D1-90AD-5B498A6863A2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F75E4F2-1304-4FD8-9773-83E57B31C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15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E4F2-1304-4FD8-9773-83E57B31CD0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6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3FE1-0AB0-444A-A76C-39BB9389B701}" type="datetime1">
              <a:rPr lang="de-DE" smtClean="0"/>
              <a:t>26.02.2021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71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F21-2097-4CE5-99FB-8AD70685732D}" type="datetime1">
              <a:rPr lang="de-DE" smtClean="0"/>
              <a:t>26.02.2021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67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F4DB-3E90-4FAC-A3B2-BE8E4219D9B2}" type="datetime1">
              <a:rPr lang="de-DE" smtClean="0"/>
              <a:t>26.02.2021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16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9CF8-35E6-4F63-B041-12D529AAE139}" type="datetime1">
              <a:rPr lang="de-DE" smtClean="0"/>
              <a:t>26.02.2021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61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BC77-5439-4B3F-964C-DA5D688FD437}" type="datetime1">
              <a:rPr lang="de-DE" smtClean="0"/>
              <a:t>26.02.2021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07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A27-4CCF-447B-BA8A-CE12643FF81B}" type="datetime1">
              <a:rPr lang="de-DE" smtClean="0"/>
              <a:t>26.02.2021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A4B9-A5AF-4DE1-AB5D-B4FA9000F279}" type="datetime1">
              <a:rPr lang="de-DE" smtClean="0"/>
              <a:t>26.02.2021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0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CF99-4E3D-4A5C-BA5E-6B33284F2217}" type="datetime1">
              <a:rPr lang="de-DE" smtClean="0"/>
              <a:t>26.02.2021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42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A2-FD7D-4871-9B8E-61AD790DEE40}" type="datetime1">
              <a:rPr lang="de-DE" smtClean="0"/>
              <a:t>26.02.2021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33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5C06-316B-4C24-9FBB-920E70FE86DA}" type="datetime1">
              <a:rPr lang="de-DE" smtClean="0"/>
              <a:t>26.02.2021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08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F146-2A98-4F0A-BA0A-0E215DE17312}" type="datetime1">
              <a:rPr lang="de-DE" smtClean="0"/>
              <a:t>26.02.2021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96A8-0F66-4938-BC06-5742E42A5FE3}" type="datetime1">
              <a:rPr lang="de-DE" smtClean="0"/>
              <a:t>26.02.2021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FC17-445B-4D3E-A515-0FCBDE627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17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de/url?sa=i&amp;rct=j&amp;q=&amp;esrc=s&amp;source=images&amp;cd=&amp;cad=rja&amp;uact=8&amp;ved=0ahUKEwiUvLaYtpXWAhXG0xoKHYq2A_QQjRwIBw&amp;url=https://www.pinterest.de/explore/8-emoticon/&amp;psig=AFQjCNFa3-818nV8hETmNHIm_533X8Ai_Q&amp;ust=1504954402646815" TargetMode="Externa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google.de/url?sa=i&amp;rct=j&amp;q=&amp;esrc=s&amp;source=images&amp;cd=&amp;cad=rja&amp;uact=8&amp;ved=0ahUKEwicmOjcm53WAhVCY1AKHS2-AUIQjRwIBw&amp;url=http://www.canstockphoto.com/rules-stamp-16940248.html&amp;psig=AFQjCNFRcEp5e1Zpndv9ppzeZnf1eFBX0g&amp;ust=150522216091649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de/url?sa=i&amp;rct=j&amp;q=&amp;esrc=s&amp;source=images&amp;cd=&amp;cad=rja&amp;uact=8&amp;ved=0ahUKEwiUvLaYtpXWAhXG0xoKHYq2A_QQjRwIBw&amp;url=https://www.pinterest.de/explore/8-emoticon/&amp;psig=AFQjCNFa3-818nV8hETmNHIm_533X8Ai_Q&amp;ust=1504954402646815" TargetMode="External"/><Relationship Id="rId5" Type="http://schemas.openxmlformats.org/officeDocument/2006/relationships/hyperlink" Target="mailto:eisenkolb@asg-loe.de" TargetMode="External"/><Relationship Id="rId4" Type="http://schemas.openxmlformats.org/officeDocument/2006/relationships/hyperlink" Target="mailto:weber@asg-loe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3" t="24943" r="19276" b="22337"/>
          <a:stretch/>
        </p:blipFill>
        <p:spPr bwMode="auto">
          <a:xfrm>
            <a:off x="5076056" y="110041"/>
            <a:ext cx="3816424" cy="215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299695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Information </a:t>
            </a:r>
          </a:p>
          <a:p>
            <a:pPr algn="ctr"/>
            <a:r>
              <a:rPr lang="de-DE" sz="3200" b="1" dirty="0" smtClean="0"/>
              <a:t>Gemeinschaftsschule Lörrach</a:t>
            </a:r>
          </a:p>
          <a:p>
            <a:pPr algn="ctr"/>
            <a:r>
              <a:rPr lang="de-DE" sz="3200" b="1" dirty="0" smtClean="0"/>
              <a:t>Albert-Schweitzer-Schule</a:t>
            </a:r>
          </a:p>
          <a:p>
            <a:pPr algn="ctr"/>
            <a:r>
              <a:rPr lang="de-DE" sz="3200" dirty="0"/>
              <a:t>f</a:t>
            </a:r>
            <a:r>
              <a:rPr lang="de-DE" sz="3200" dirty="0" smtClean="0"/>
              <a:t>ür Grundschulen im Rahmen von Info-4</a:t>
            </a:r>
            <a:br>
              <a:rPr lang="de-DE" sz="3200" dirty="0" smtClean="0"/>
            </a:br>
            <a:r>
              <a:rPr lang="de-DE" sz="3200" dirty="0" smtClean="0"/>
              <a:t>28.10.2020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546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75864" y="1196752"/>
            <a:ext cx="831661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Einheitliche Bildungspläne </a:t>
            </a:r>
            <a:r>
              <a:rPr lang="de-DE" sz="3200" dirty="0" smtClean="0"/>
              <a:t>für </a:t>
            </a:r>
            <a:r>
              <a:rPr lang="de-DE" sz="3200" b="1" dirty="0" smtClean="0"/>
              <a:t>alle weiterführenden Schulen</a:t>
            </a:r>
            <a:r>
              <a:rPr lang="de-DE" sz="3200" dirty="0" smtClean="0"/>
              <a:t> seit Schuljahr 2016 </a:t>
            </a:r>
          </a:p>
          <a:p>
            <a:endParaRPr lang="de-DE" sz="3200" dirty="0"/>
          </a:p>
          <a:p>
            <a:r>
              <a:rPr lang="de-DE" sz="3200" dirty="0" smtClean="0"/>
              <a:t>Die jeweiligen Inhalte / Themen werden </a:t>
            </a:r>
          </a:p>
          <a:p>
            <a:r>
              <a:rPr lang="de-DE" sz="3200" dirty="0" smtClean="0"/>
              <a:t>in </a:t>
            </a:r>
            <a:r>
              <a:rPr lang="de-DE" sz="3200" b="1" dirty="0" smtClean="0"/>
              <a:t>3 verschiedenen „Niveaus“ </a:t>
            </a:r>
            <a:r>
              <a:rPr lang="de-DE" sz="3200" dirty="0" smtClean="0"/>
              <a:t>angeboten:</a:t>
            </a:r>
          </a:p>
          <a:p>
            <a:endParaRPr lang="de-DE" sz="3200" dirty="0"/>
          </a:p>
          <a:p>
            <a:r>
              <a:rPr lang="de-DE" sz="2800" b="1" dirty="0" smtClean="0">
                <a:solidFill>
                  <a:srgbClr val="4F81BD"/>
                </a:solidFill>
              </a:rPr>
              <a:t>G = „grundlegend“	</a:t>
            </a:r>
            <a:r>
              <a:rPr lang="de-DE" sz="2800" dirty="0" smtClean="0">
                <a:sym typeface="Wingdings" panose="05000000000000000000" pitchFamily="2" charset="2"/>
              </a:rPr>
              <a:t> führt zum </a:t>
            </a:r>
            <a:r>
              <a:rPr lang="de-DE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Hauptschulabschluss</a:t>
            </a:r>
          </a:p>
          <a:p>
            <a:endParaRPr lang="de-DE" sz="2800" dirty="0">
              <a:sym typeface="Wingdings" panose="05000000000000000000" pitchFamily="2" charset="2"/>
            </a:endParaRPr>
          </a:p>
          <a:p>
            <a:r>
              <a:rPr lang="de-DE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M = „mittleres </a:t>
            </a:r>
            <a:r>
              <a:rPr lang="de-DE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N.“</a:t>
            </a:r>
            <a:r>
              <a:rPr lang="de-DE" sz="2800" dirty="0">
                <a:sym typeface="Wingdings" panose="05000000000000000000" pitchFamily="2" charset="2"/>
              </a:rPr>
              <a:t> führt zum </a:t>
            </a:r>
            <a:r>
              <a:rPr lang="de-DE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Realschulabschluss</a:t>
            </a:r>
          </a:p>
          <a:p>
            <a:endParaRPr lang="de-DE" sz="2800" dirty="0">
              <a:sym typeface="Wingdings" panose="05000000000000000000" pitchFamily="2" charset="2"/>
            </a:endParaRPr>
          </a:p>
          <a:p>
            <a:r>
              <a:rPr lang="de-DE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E = „erweitertes N.“</a:t>
            </a:r>
            <a:r>
              <a:rPr lang="de-DE" sz="2800" dirty="0">
                <a:sym typeface="Wingdings" panose="05000000000000000000" pitchFamily="2" charset="2"/>
              </a:rPr>
              <a:t> führt zum </a:t>
            </a:r>
            <a:r>
              <a:rPr lang="de-DE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Abitur</a:t>
            </a:r>
            <a:endParaRPr lang="de-DE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8008" y="355303"/>
            <a:ext cx="771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Neue Bildungspläne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7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8008" y="355303"/>
            <a:ext cx="771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Neue Bildungspläne </a:t>
            </a:r>
          </a:p>
        </p:txBody>
      </p:sp>
      <p:sp>
        <p:nvSpPr>
          <p:cNvPr id="3" name="Ellipse 2"/>
          <p:cNvSpPr/>
          <p:nvPr/>
        </p:nvSpPr>
        <p:spPr>
          <a:xfrm>
            <a:off x="3085947" y="1412776"/>
            <a:ext cx="5688632" cy="482453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301970" y="2096852"/>
            <a:ext cx="4608512" cy="36364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654989" y="2542710"/>
            <a:ext cx="3321108" cy="27446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868144" y="3361056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lang="de-DE" sz="6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04248" y="3361056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de-DE" sz="6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59424" y="335699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endParaRPr lang="de-DE" sz="6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3438" y="1628800"/>
            <a:ext cx="3050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Quantitative </a:t>
            </a:r>
          </a:p>
          <a:p>
            <a:r>
              <a:rPr lang="de-DE" sz="3200" i="1" dirty="0" smtClean="0"/>
              <a:t>(„mehr“…)</a:t>
            </a:r>
          </a:p>
          <a:p>
            <a:endParaRPr lang="de-DE" sz="3200" dirty="0" smtClean="0"/>
          </a:p>
          <a:p>
            <a:endParaRPr lang="de-DE" sz="3200" dirty="0" smtClean="0"/>
          </a:p>
          <a:p>
            <a:r>
              <a:rPr lang="de-DE" sz="3200" b="1" dirty="0" smtClean="0"/>
              <a:t>qualitative </a:t>
            </a:r>
            <a:r>
              <a:rPr lang="de-DE" sz="3200" i="1" dirty="0" smtClean="0"/>
              <a:t>(„komplexer“,</a:t>
            </a:r>
          </a:p>
          <a:p>
            <a:r>
              <a:rPr lang="de-DE" sz="3200" i="1" dirty="0" smtClean="0"/>
              <a:t>„abstrakter“…)</a:t>
            </a:r>
          </a:p>
          <a:p>
            <a:endParaRPr lang="de-DE" sz="3200" dirty="0" smtClean="0"/>
          </a:p>
          <a:p>
            <a:r>
              <a:rPr lang="de-DE" sz="3200" b="1" dirty="0" smtClean="0"/>
              <a:t>Zunahme</a:t>
            </a:r>
            <a:endParaRPr lang="de-DE" sz="3200" b="1" dirty="0"/>
          </a:p>
        </p:txBody>
      </p:sp>
      <p:sp>
        <p:nvSpPr>
          <p:cNvPr id="18" name="Plus 17"/>
          <p:cNvSpPr/>
          <p:nvPr/>
        </p:nvSpPr>
        <p:spPr>
          <a:xfrm>
            <a:off x="1187624" y="2852936"/>
            <a:ext cx="648072" cy="72008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7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1995313" y="-1382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13" y="266846"/>
            <a:ext cx="56166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2300113" y="698894"/>
            <a:ext cx="1962944" cy="51845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9552" y="5955478"/>
            <a:ext cx="807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0070C0"/>
                </a:solidFill>
              </a:rPr>
              <a:t>GRUND</a:t>
            </a:r>
            <a:r>
              <a:rPr lang="de-DE" sz="2000" dirty="0" err="1" smtClean="0">
                <a:solidFill>
                  <a:srgbClr val="0070C0"/>
                </a:solidFill>
              </a:rPr>
              <a:t>legendes</a:t>
            </a:r>
            <a:r>
              <a:rPr lang="de-DE" sz="2000" dirty="0" smtClean="0">
                <a:solidFill>
                  <a:srgbClr val="0070C0"/>
                </a:solidFill>
              </a:rPr>
              <a:t> Niveau: Inhalte, die zum </a:t>
            </a:r>
            <a:r>
              <a:rPr lang="de-DE" sz="2000" b="1" dirty="0" smtClean="0">
                <a:solidFill>
                  <a:srgbClr val="0070C0"/>
                </a:solidFill>
              </a:rPr>
              <a:t>Hauptschulabschluss</a:t>
            </a:r>
            <a:r>
              <a:rPr lang="de-DE" sz="2000" dirty="0" smtClean="0">
                <a:solidFill>
                  <a:srgbClr val="0070C0"/>
                </a:solidFill>
              </a:rPr>
              <a:t> führen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5536" y="2636912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Auszug</a:t>
            </a:r>
          </a:p>
          <a:p>
            <a:r>
              <a:rPr lang="de-DE" sz="2800" b="1" dirty="0" smtClean="0"/>
              <a:t>BP</a:t>
            </a:r>
          </a:p>
          <a:p>
            <a:r>
              <a:rPr lang="de-DE" sz="2800" b="1" dirty="0" smtClean="0"/>
              <a:t>Deutsch</a:t>
            </a:r>
            <a:endParaRPr lang="de-DE" sz="2800" b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4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11560" y="5949280"/>
            <a:ext cx="793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MITTLERES</a:t>
            </a:r>
            <a:r>
              <a:rPr lang="de-DE" sz="2000" dirty="0" smtClean="0">
                <a:solidFill>
                  <a:srgbClr val="00B050"/>
                </a:solidFill>
              </a:rPr>
              <a:t> Niveau: Inhalte, die zum </a:t>
            </a:r>
            <a:r>
              <a:rPr lang="de-DE" sz="2000" b="1" dirty="0" smtClean="0">
                <a:solidFill>
                  <a:srgbClr val="00B050"/>
                </a:solidFill>
              </a:rPr>
              <a:t>Realschulabschluss</a:t>
            </a:r>
            <a:r>
              <a:rPr lang="de-DE" sz="2000" dirty="0" smtClean="0">
                <a:solidFill>
                  <a:srgbClr val="00B050"/>
                </a:solidFill>
              </a:rPr>
              <a:t> führen</a:t>
            </a:r>
            <a:endParaRPr lang="de-DE" sz="2000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13" y="266846"/>
            <a:ext cx="56166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321024" y="692696"/>
            <a:ext cx="3835152" cy="51845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536" y="2636912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Auszug</a:t>
            </a:r>
          </a:p>
          <a:p>
            <a:r>
              <a:rPr lang="de-DE" sz="2800" b="1" dirty="0" smtClean="0"/>
              <a:t>BP</a:t>
            </a:r>
          </a:p>
          <a:p>
            <a:r>
              <a:rPr lang="de-DE" sz="2800" b="1" dirty="0" smtClean="0"/>
              <a:t>Deutsch</a:t>
            </a:r>
            <a:endParaRPr lang="de-DE" sz="2800" b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1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83568" y="594928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7030A0"/>
                </a:solidFill>
              </a:rPr>
              <a:t>ERWEITERTES</a:t>
            </a:r>
            <a:r>
              <a:rPr lang="de-DE" sz="2000" dirty="0" smtClean="0">
                <a:solidFill>
                  <a:srgbClr val="7030A0"/>
                </a:solidFill>
              </a:rPr>
              <a:t> Niveau: Inhalte, die zum </a:t>
            </a:r>
            <a:r>
              <a:rPr lang="de-DE" sz="2000" b="1" dirty="0" smtClean="0">
                <a:solidFill>
                  <a:srgbClr val="7030A0"/>
                </a:solidFill>
              </a:rPr>
              <a:t>Abitur</a:t>
            </a:r>
            <a:r>
              <a:rPr lang="de-DE" sz="2000" dirty="0" smtClean="0">
                <a:solidFill>
                  <a:srgbClr val="7030A0"/>
                </a:solidFill>
              </a:rPr>
              <a:t> führen</a:t>
            </a:r>
            <a:endParaRPr lang="de-DE" sz="2000" dirty="0">
              <a:solidFill>
                <a:srgbClr val="7030A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771800" y="1772816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705521" y="4149080"/>
            <a:ext cx="930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13" y="266846"/>
            <a:ext cx="56166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3"/>
          <p:cNvSpPr/>
          <p:nvPr/>
        </p:nvSpPr>
        <p:spPr>
          <a:xfrm>
            <a:off x="2339752" y="692696"/>
            <a:ext cx="5616624" cy="518457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2771800" y="1772816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699792" y="4149080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72000" y="4149080"/>
            <a:ext cx="288032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364088" y="4365104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572000" y="4581128"/>
            <a:ext cx="288032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7236296" y="2420888"/>
            <a:ext cx="288032" cy="0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7452320" y="5157192"/>
            <a:ext cx="288032" cy="0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452320" y="1772816"/>
            <a:ext cx="288032" cy="0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6372200" y="1988840"/>
            <a:ext cx="864096" cy="0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95536" y="2636912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Auszug</a:t>
            </a:r>
          </a:p>
          <a:p>
            <a:r>
              <a:rPr lang="de-DE" sz="2800" b="1" dirty="0" smtClean="0"/>
              <a:t>BP</a:t>
            </a:r>
          </a:p>
          <a:p>
            <a:r>
              <a:rPr lang="de-DE" sz="2800" b="1" dirty="0" smtClean="0"/>
              <a:t>Deutsch</a:t>
            </a:r>
            <a:endParaRPr lang="de-DE" sz="2800" b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2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9" name="Picture 3" descr="C:\Users\Weber\AppData\Local\Microsoft\Windows\Temporary Internet Files\Content.IE5\O17E0RIQ\brain-278969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20" y="3410606"/>
            <a:ext cx="3257370" cy="214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76075" y="2147670"/>
            <a:ext cx="172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7030A0"/>
                </a:solidFill>
              </a:rPr>
              <a:t>Mathematik</a:t>
            </a:r>
            <a:endParaRPr lang="de-DE" sz="2000" b="1" dirty="0">
              <a:solidFill>
                <a:srgbClr val="7030A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6710" y="341060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Fremdsprachen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45255" y="268858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Deutsch</a:t>
            </a:r>
            <a:endParaRPr lang="de-DE" sz="2000" b="1" dirty="0">
              <a:solidFill>
                <a:srgbClr val="00B05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76710" y="4055150"/>
            <a:ext cx="2295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7030A0"/>
                </a:solidFill>
              </a:rPr>
              <a:t>Biologie, Naturphänomene, Technik</a:t>
            </a:r>
            <a:endParaRPr lang="de-DE" sz="2000" b="1" dirty="0">
              <a:solidFill>
                <a:srgbClr val="7030A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6710" y="6201868"/>
            <a:ext cx="186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B050"/>
                </a:solidFill>
              </a:rPr>
              <a:t>Geographie</a:t>
            </a:r>
            <a:endParaRPr lang="de-DE" sz="2000" b="1" dirty="0">
              <a:solidFill>
                <a:srgbClr val="00B05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9110" y="5263355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Künstlerisch-ästhetischer Bereich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148605" y="2173822"/>
            <a:ext cx="172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0070C0"/>
                </a:solidFill>
              </a:rPr>
              <a:t>Mathematik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49240" y="343675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7030A0"/>
                </a:solidFill>
              </a:rPr>
              <a:t>Fremdsprachen</a:t>
            </a:r>
            <a:endParaRPr lang="de-DE" sz="2000" b="1" dirty="0">
              <a:solidFill>
                <a:srgbClr val="7030A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424747" y="4081302"/>
            <a:ext cx="2344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0070C0"/>
                </a:solidFill>
              </a:rPr>
              <a:t>Biologie, Naturphänomene, Technik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249240" y="6228020"/>
            <a:ext cx="186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00B050"/>
                </a:solidFill>
              </a:rPr>
              <a:t>Geographie</a:t>
            </a:r>
            <a:endParaRPr lang="de-DE" sz="2000" b="1" dirty="0">
              <a:solidFill>
                <a:srgbClr val="00B05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401640" y="5289507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00B050"/>
                </a:solidFill>
              </a:rPr>
              <a:t>Künstlerisch-ästhetischer Bereich</a:t>
            </a:r>
            <a:endParaRPr lang="de-DE" sz="2000" b="1" dirty="0">
              <a:solidFill>
                <a:srgbClr val="00B05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249240" y="286580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7030A0"/>
                </a:solidFill>
              </a:rPr>
              <a:t>Deutsch</a:t>
            </a:r>
            <a:endParaRPr lang="de-DE" sz="2000" b="1" dirty="0">
              <a:solidFill>
                <a:srgbClr val="7030A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58008" y="355303"/>
            <a:ext cx="771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Leistungsprofile</a:t>
            </a:r>
            <a:endParaRPr lang="de-DE" sz="4800" b="1" dirty="0" smtClean="0">
              <a:solidFill>
                <a:srgbClr val="00B05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8" y="982469"/>
            <a:ext cx="771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i="1" dirty="0" smtClean="0">
                <a:solidFill>
                  <a:srgbClr val="00B050"/>
                </a:solidFill>
              </a:rPr>
              <a:t>…wahrnehmen und zulassen</a:t>
            </a:r>
            <a:endParaRPr lang="de-DE" sz="4000" i="1" dirty="0" smtClean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19552945">
            <a:off x="2383409" y="2144586"/>
            <a:ext cx="179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&lt;&lt;&lt; so?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 rot="1276960">
            <a:off x="4609791" y="1824087"/>
            <a:ext cx="1799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…oder so? &gt;&gt;&gt;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3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9674"/>
            <a:ext cx="8792972" cy="50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 rot="20227679">
            <a:off x="657328" y="1428672"/>
            <a:ext cx="7776864" cy="40318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rgbClr val="FF0000"/>
                </a:solidFill>
              </a:rPr>
              <a:t>ZIEL JEDER/S EINZELNEN:</a:t>
            </a: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sz="4400" b="1" dirty="0" smtClean="0">
                <a:solidFill>
                  <a:srgbClr val="FF0000"/>
                </a:solidFill>
              </a:rPr>
              <a:t>Das </a:t>
            </a:r>
            <a:r>
              <a:rPr lang="de-DE" sz="4400" b="1" u="sng" dirty="0" smtClean="0">
                <a:solidFill>
                  <a:srgbClr val="FF0000"/>
                </a:solidFill>
              </a:rPr>
              <a:t>individuelle Potenzial </a:t>
            </a:r>
          </a:p>
          <a:p>
            <a:pPr algn="ctr"/>
            <a:r>
              <a:rPr lang="de-DE" sz="4400" b="1" dirty="0" smtClean="0">
                <a:solidFill>
                  <a:srgbClr val="FF0000"/>
                </a:solidFill>
              </a:rPr>
              <a:t>bestmöglich </a:t>
            </a:r>
            <a:r>
              <a:rPr lang="de-DE" sz="4400" b="1" u="sng" dirty="0" smtClean="0">
                <a:solidFill>
                  <a:srgbClr val="FF0000"/>
                </a:solidFill>
              </a:rPr>
              <a:t>ausschöpfen</a:t>
            </a:r>
            <a:r>
              <a:rPr lang="de-DE" sz="4400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sz="440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de-DE" sz="4400" b="1" u="sng" dirty="0" smtClean="0">
                <a:solidFill>
                  <a:srgbClr val="00B050"/>
                </a:solidFill>
                <a:sym typeface="Wingdings" pitchFamily="2" charset="2"/>
              </a:rPr>
              <a:t>Leistungsorientierung</a:t>
            </a:r>
            <a:r>
              <a:rPr lang="de-DE" sz="4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br>
              <a:rPr lang="de-DE" sz="4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de-DE" sz="4400" b="1" dirty="0" smtClean="0">
                <a:solidFill>
                  <a:srgbClr val="00B050"/>
                </a:solidFill>
                <a:sym typeface="Wingdings" pitchFamily="2" charset="2"/>
              </a:rPr>
              <a:t>der GMS!</a:t>
            </a:r>
            <a:endParaRPr lang="de-DE" sz="4400" b="1" dirty="0">
              <a:solidFill>
                <a:srgbClr val="00B05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Box 5"/>
          <p:cNvSpPr txBox="1"/>
          <p:nvPr/>
        </p:nvSpPr>
        <p:spPr>
          <a:xfrm>
            <a:off x="467544" y="2642136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  <a:t>“DIE” </a:t>
            </a:r>
            <a:b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sz="4400" b="1" dirty="0" err="1" smtClean="0">
                <a:sym typeface="Wingdings" pitchFamily="2" charset="2"/>
              </a:rPr>
              <a:t>Gemeinschaftsschule</a:t>
            </a:r>
            <a:r>
              <a:rPr lang="en-US" sz="4400" b="1" dirty="0" smtClean="0">
                <a:sym typeface="Wingdings" pitchFamily="2" charset="2"/>
              </a:rPr>
              <a:t> ???</a:t>
            </a:r>
          </a:p>
          <a:p>
            <a:pPr algn="ctr"/>
            <a:endParaRPr lang="en-US" sz="4400" b="1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  <a:t>“DIE” </a:t>
            </a:r>
            <a:b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sz="4400" b="1" dirty="0" err="1" smtClean="0">
                <a:sym typeface="Wingdings" pitchFamily="2" charset="2"/>
              </a:rPr>
              <a:t>Gemeinschaftsschulpädagogik</a:t>
            </a:r>
            <a:r>
              <a:rPr lang="en-US" sz="4400" b="1" dirty="0" smtClean="0">
                <a:sym typeface="Wingdings" pitchFamily="2" charset="2"/>
              </a:rPr>
              <a:t> ???</a:t>
            </a:r>
            <a:endParaRPr lang="en-US" sz="4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58008" y="355303"/>
            <a:ext cx="7714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Gemeinschaftsschule:</a:t>
            </a:r>
          </a:p>
          <a:p>
            <a:r>
              <a:rPr lang="de-DE" sz="4400" b="1" u="sng" dirty="0" smtClean="0">
                <a:solidFill>
                  <a:srgbClr val="00B050"/>
                </a:solidFill>
              </a:rPr>
              <a:t>Mythen &amp; Klischees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11" name="Gewitterblitz 10"/>
          <p:cNvSpPr/>
          <p:nvPr/>
        </p:nvSpPr>
        <p:spPr>
          <a:xfrm rot="4204337">
            <a:off x="2532007" y="1657863"/>
            <a:ext cx="2708042" cy="4299186"/>
          </a:xfrm>
          <a:prstGeom prst="lightningBolt">
            <a:avLst/>
          </a:prstGeom>
          <a:solidFill>
            <a:srgbClr val="FFFF00">
              <a:alpha val="4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Box 5"/>
          <p:cNvSpPr txBox="1"/>
          <p:nvPr/>
        </p:nvSpPr>
        <p:spPr>
          <a:xfrm>
            <a:off x="431539" y="2062584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sym typeface="Wingdings" pitchFamily="2" charset="2"/>
              </a:rPr>
              <a:t>Automatismus</a:t>
            </a:r>
            <a: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  <a:t>:</a:t>
            </a:r>
          </a:p>
          <a:p>
            <a:pPr algn="ctr"/>
            <a:endParaRPr lang="en-US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en-US" sz="4400" b="1" dirty="0" err="1" smtClean="0">
                <a:sym typeface="Wingdings" pitchFamily="2" charset="2"/>
              </a:rPr>
              <a:t>Gemeinschaftsschule</a:t>
            </a:r>
            <a:endParaRPr lang="en-US" sz="4400" b="1" dirty="0" smtClean="0">
              <a:sym typeface="Wingdings" pitchFamily="2" charset="2"/>
            </a:endParaRPr>
          </a:p>
          <a:p>
            <a:pPr algn="ctr"/>
            <a:r>
              <a:rPr lang="en-US" b="1" dirty="0" smtClean="0">
                <a:sym typeface="Wingdings" pitchFamily="2" charset="2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sym typeface="Wingdings" pitchFamily="2" charset="2"/>
              </a:rPr>
              <a:t>edeutet</a:t>
            </a:r>
            <a: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sym typeface="Wingdings" pitchFamily="2" charset="2"/>
              </a:rPr>
              <a:t>immer</a:t>
            </a:r>
            <a:endParaRPr lang="en-US" sz="4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en-US" sz="4400" b="1" dirty="0" err="1">
                <a:sym typeface="Wingdings" pitchFamily="2" charset="2"/>
              </a:rPr>
              <a:t>i</a:t>
            </a:r>
            <a:r>
              <a:rPr lang="en-US" sz="4400" b="1" dirty="0" err="1" smtClean="0">
                <a:sym typeface="Wingdings" pitchFamily="2" charset="2"/>
              </a:rPr>
              <a:t>ndividualisiertes</a:t>
            </a:r>
            <a:r>
              <a:rPr lang="en-US" sz="4400" b="1" dirty="0" smtClean="0">
                <a:sym typeface="Wingdings" pitchFamily="2" charset="2"/>
              </a:rPr>
              <a:t>, </a:t>
            </a:r>
            <a:r>
              <a:rPr lang="en-US" sz="4400" b="1" dirty="0" err="1" smtClean="0">
                <a:sym typeface="Wingdings" pitchFamily="2" charset="2"/>
              </a:rPr>
              <a:t>personalisiertes</a:t>
            </a:r>
            <a:r>
              <a:rPr lang="en-US" sz="4400" b="1" dirty="0" smtClean="0">
                <a:sym typeface="Wingdings" pitchFamily="2" charset="2"/>
              </a:rPr>
              <a:t>, </a:t>
            </a:r>
            <a:r>
              <a:rPr lang="en-US" sz="4400" b="1" dirty="0" err="1" smtClean="0">
                <a:sym typeface="Wingdings" pitchFamily="2" charset="2"/>
              </a:rPr>
              <a:t>selbstorganisiertes</a:t>
            </a:r>
            <a:r>
              <a:rPr lang="en-US" sz="4400" b="1" dirty="0" smtClean="0">
                <a:sym typeface="Wingdings" pitchFamily="2" charset="2"/>
              </a:rPr>
              <a:t> </a:t>
            </a:r>
            <a:r>
              <a:rPr lang="en-US" sz="4400" b="1" dirty="0" err="1" smtClean="0">
                <a:sym typeface="Wingdings" pitchFamily="2" charset="2"/>
              </a:rPr>
              <a:t>Lernen</a:t>
            </a:r>
            <a:endParaRPr lang="en-US" sz="4400" dirty="0" smtClean="0"/>
          </a:p>
        </p:txBody>
      </p:sp>
      <p:sp>
        <p:nvSpPr>
          <p:cNvPr id="8" name="Gewitterblitz 7"/>
          <p:cNvSpPr/>
          <p:nvPr/>
        </p:nvSpPr>
        <p:spPr>
          <a:xfrm rot="4204337">
            <a:off x="2532007" y="1657863"/>
            <a:ext cx="2708042" cy="4299186"/>
          </a:xfrm>
          <a:prstGeom prst="lightningBolt">
            <a:avLst/>
          </a:prstGeom>
          <a:solidFill>
            <a:srgbClr val="FFFF00">
              <a:alpha val="4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58008" y="355303"/>
            <a:ext cx="7714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Gemeinschaftsschule:</a:t>
            </a:r>
          </a:p>
          <a:p>
            <a:r>
              <a:rPr lang="de-DE" sz="4400" b="1" u="sng" dirty="0" smtClean="0">
                <a:solidFill>
                  <a:srgbClr val="00B050"/>
                </a:solidFill>
              </a:rPr>
              <a:t>Mythen &amp; Klischees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18520754">
            <a:off x="3032698" y="3888320"/>
            <a:ext cx="417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rgbClr val="FFFF00"/>
                </a:solidFill>
              </a:rPr>
              <a:t>QUARK!!!</a:t>
            </a:r>
            <a:endParaRPr lang="de-DE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Box 5"/>
          <p:cNvSpPr txBox="1"/>
          <p:nvPr/>
        </p:nvSpPr>
        <p:spPr>
          <a:xfrm>
            <a:off x="611560" y="1837268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ym typeface="Wingdings" pitchFamily="2" charset="2"/>
              </a:rPr>
              <a:t>Zugang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für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Schüler</a:t>
            </a:r>
            <a:r>
              <a:rPr lang="en-US" sz="2400" b="1" dirty="0" smtClean="0">
                <a:sym typeface="Wingdings" pitchFamily="2" charset="2"/>
              </a:rPr>
              <a:t>/</a:t>
            </a:r>
            <a:r>
              <a:rPr lang="en-US" sz="2400" b="1" dirty="0" err="1" smtClean="0">
                <a:sym typeface="Wingdings" pitchFamily="2" charset="2"/>
              </a:rPr>
              <a:t>innen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aller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Niveaus</a:t>
            </a:r>
            <a:r>
              <a:rPr lang="en-US" sz="2400" b="1" dirty="0" smtClean="0">
                <a:sym typeface="Wingdings" pitchFamily="2" charset="2"/>
              </a:rPr>
              <a:t> (G, M, E)</a:t>
            </a:r>
            <a:br>
              <a:rPr lang="en-US" sz="2400" b="1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	 </a:t>
            </a:r>
            <a:r>
              <a:rPr lang="en-US" sz="2400" dirty="0" err="1" smtClean="0">
                <a:sym typeface="Wingdings" pitchFamily="2" charset="2"/>
              </a:rPr>
              <a:t>Unterschiedliche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sym typeface="Wingdings" pitchFamily="2" charset="2"/>
              </a:rPr>
              <a:t>Abschlussziele</a:t>
            </a:r>
            <a:r>
              <a:rPr lang="en-US" sz="2400" b="1" dirty="0" smtClean="0">
                <a:sym typeface="Wingdings" pitchFamily="2" charset="2"/>
              </a:rPr>
              <a:t/>
            </a:r>
            <a:br>
              <a:rPr lang="en-US" sz="2400" b="1" dirty="0" smtClean="0">
                <a:sym typeface="Wingdings" pitchFamily="2" charset="2"/>
              </a:rPr>
            </a:br>
            <a:r>
              <a:rPr lang="en-US" sz="2400" b="1" dirty="0" smtClean="0">
                <a:sym typeface="Wingdings" pitchFamily="2" charset="2"/>
              </a:rPr>
              <a:t>	 </a:t>
            </a:r>
            <a:r>
              <a:rPr lang="en-US" sz="2400" b="1" dirty="0" err="1" smtClean="0">
                <a:solidFill>
                  <a:srgbClr val="00B050"/>
                </a:solidFill>
                <a:sym typeface="Wingdings" pitchFamily="2" charset="2"/>
              </a:rPr>
              <a:t>Unterrichtsangebote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differenziert</a:t>
            </a: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	 </a:t>
            </a:r>
            <a:r>
              <a:rPr lang="en-US" sz="2400" dirty="0" err="1" smtClean="0">
                <a:sym typeface="Wingdings" pitchFamily="2" charset="2"/>
              </a:rPr>
              <a:t>differenzierte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sym typeface="Wingdings" pitchFamily="2" charset="2"/>
              </a:rPr>
              <a:t>Kurse</a:t>
            </a: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differenzierte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sym typeface="Wingdings" pitchFamily="2" charset="2"/>
              </a:rPr>
              <a:t>Leistungsmessung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/>
            </a:r>
            <a:b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</a:br>
            <a:endParaRPr lang="en-US" sz="24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n-US" sz="2400" b="1" dirty="0" err="1" smtClean="0">
                <a:sym typeface="Wingdings" pitchFamily="2" charset="2"/>
              </a:rPr>
              <a:t>Kolleg</a:t>
            </a:r>
            <a:r>
              <a:rPr lang="en-US" sz="2400" b="1" dirty="0" smtClean="0">
                <a:sym typeface="Wingdings" pitchFamily="2" charset="2"/>
              </a:rPr>
              <a:t>/</a:t>
            </a:r>
            <a:r>
              <a:rPr lang="en-US" sz="2400" b="1" dirty="0" err="1" smtClean="0">
                <a:sym typeface="Wingdings" pitchFamily="2" charset="2"/>
              </a:rPr>
              <a:t>innen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aller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Schularten</a:t>
            </a:r>
            <a:r>
              <a:rPr lang="en-US" sz="2400" b="1" dirty="0" smtClean="0">
                <a:sym typeface="Wingdings" pitchFamily="2" charset="2"/>
              </a:rPr>
              <a:t>: </a:t>
            </a:r>
          </a:p>
          <a:p>
            <a:r>
              <a:rPr lang="en-US" sz="2400" dirty="0" smtClean="0">
                <a:sym typeface="Wingdings" pitchFamily="2" charset="2"/>
              </a:rPr>
              <a:t>RS/ WHR, GYM, WRS, </a:t>
            </a:r>
            <a:r>
              <a:rPr lang="en-US" sz="2400" dirty="0" err="1" smtClean="0">
                <a:sym typeface="Wingdings" pitchFamily="2" charset="2"/>
              </a:rPr>
              <a:t>SoPäd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DaZ</a:t>
            </a:r>
            <a:r>
              <a:rPr lang="en-US" sz="2400" dirty="0" smtClean="0">
                <a:sym typeface="Wingdings" pitchFamily="2" charset="2"/>
              </a:rPr>
              <a:t>, …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Intensive, </a:t>
            </a:r>
            <a:r>
              <a:rPr lang="en-US" sz="2400" b="1" dirty="0" err="1" smtClean="0">
                <a:sym typeface="Wingdings" pitchFamily="2" charset="2"/>
              </a:rPr>
              <a:t>fortdauernde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gemeinsame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Suche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r>
              <a:rPr lang="en-US" sz="2400" dirty="0" err="1" smtClean="0">
                <a:sym typeface="Wingdings" pitchFamily="2" charset="2"/>
              </a:rPr>
              <a:t>nach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guten</a:t>
            </a:r>
            <a:r>
              <a:rPr lang="en-US" sz="2400" dirty="0" smtClean="0">
                <a:sym typeface="Wingdings" pitchFamily="2" charset="2"/>
              </a:rPr>
              <a:t> und </a:t>
            </a:r>
            <a:r>
              <a:rPr lang="en-US" sz="2400" dirty="0" err="1" smtClean="0">
                <a:sym typeface="Wingdings" pitchFamily="2" charset="2"/>
              </a:rPr>
              <a:t>geeigneten</a:t>
            </a:r>
            <a:r>
              <a:rPr lang="en-US" sz="2400" dirty="0" smtClean="0">
                <a:sym typeface="Wingdings" pitchFamily="2" charset="2"/>
              </a:rPr>
              <a:t> Lehr-/ </a:t>
            </a:r>
            <a:r>
              <a:rPr lang="en-US" sz="2400" dirty="0" err="1" smtClean="0">
                <a:sym typeface="Wingdings" pitchFamily="2" charset="2"/>
              </a:rPr>
              <a:t>Lernformen</a:t>
            </a: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8008" y="355303"/>
            <a:ext cx="7714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Gemeinschaftsschule:</a:t>
            </a:r>
          </a:p>
          <a:p>
            <a:r>
              <a:rPr lang="de-DE" sz="4400" b="1" dirty="0" smtClean="0">
                <a:solidFill>
                  <a:srgbClr val="00B050"/>
                </a:solidFill>
              </a:rPr>
              <a:t>Tatsächliche Merkmale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1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928" y="704004"/>
            <a:ext cx="771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Die Albert-Schweitzer-Schule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323528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 smtClean="0"/>
              <a:t>Gemeinschaftsschule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Grundschule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Verbund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800" b="1" dirty="0" err="1" smtClean="0"/>
              <a:t>Schülerzahl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Schuljahr</a:t>
            </a:r>
            <a:r>
              <a:rPr lang="en-US" sz="2800" b="1" dirty="0" smtClean="0"/>
              <a:t> 2020-21</a:t>
            </a:r>
            <a:r>
              <a:rPr lang="en-US" sz="28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Ca. </a:t>
            </a:r>
            <a:r>
              <a:rPr lang="en-US" sz="2800" b="1" dirty="0" smtClean="0"/>
              <a:t>410 </a:t>
            </a:r>
            <a:r>
              <a:rPr lang="en-US" sz="2800" b="1" dirty="0" err="1" smtClean="0"/>
              <a:t>Schüler</a:t>
            </a:r>
            <a:r>
              <a:rPr lang="en-US" sz="2800" b="1" dirty="0"/>
              <a:t>*</a:t>
            </a:r>
            <a:r>
              <a:rPr lang="en-US" sz="2800" b="1" dirty="0" err="1" smtClean="0"/>
              <a:t>innen</a:t>
            </a:r>
            <a:r>
              <a:rPr lang="en-US" sz="2800" dirty="0" smtClean="0"/>
              <a:t> in 18 GMS-Klassen </a:t>
            </a:r>
            <a:br>
              <a:rPr lang="en-US" sz="2800" dirty="0" smtClean="0"/>
            </a:br>
            <a:r>
              <a:rPr lang="en-US" sz="2800" dirty="0" smtClean="0"/>
              <a:t>(1 VKL)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150 </a:t>
            </a:r>
            <a:r>
              <a:rPr lang="en-US" sz="2800" dirty="0" err="1" smtClean="0"/>
              <a:t>Schüler</a:t>
            </a:r>
            <a:r>
              <a:rPr lang="en-US" sz="2800" dirty="0"/>
              <a:t>*</a:t>
            </a:r>
            <a:r>
              <a:rPr lang="en-US" sz="2800" dirty="0" err="1" smtClean="0"/>
              <a:t>innen</a:t>
            </a:r>
            <a:r>
              <a:rPr lang="en-US" sz="2800" dirty="0" smtClean="0"/>
              <a:t> in 9 GS-Klassen </a:t>
            </a:r>
            <a:br>
              <a:rPr lang="en-US" sz="2800" dirty="0" smtClean="0"/>
            </a:br>
            <a:r>
              <a:rPr lang="en-US" sz="2800" dirty="0" smtClean="0"/>
              <a:t>(1 VKL)</a:t>
            </a:r>
          </a:p>
          <a:p>
            <a:pPr lvl="2"/>
            <a:r>
              <a:rPr lang="en-US" sz="2800" dirty="0" smtClean="0"/>
              <a:t>_______</a:t>
            </a:r>
          </a:p>
          <a:p>
            <a:pPr lvl="2"/>
            <a:r>
              <a:rPr lang="en-US" sz="2800" dirty="0" smtClean="0"/>
              <a:t>    ca. </a:t>
            </a:r>
            <a:r>
              <a:rPr lang="en-US" sz="2800" b="1" dirty="0" smtClean="0"/>
              <a:t>560</a:t>
            </a:r>
            <a:r>
              <a:rPr lang="en-US" sz="2800" dirty="0" smtClean="0"/>
              <a:t> </a:t>
            </a:r>
            <a:r>
              <a:rPr lang="en-US" sz="2800" dirty="0" err="1" smtClean="0"/>
              <a:t>gesamt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47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Box 5"/>
          <p:cNvSpPr txBox="1"/>
          <p:nvPr/>
        </p:nvSpPr>
        <p:spPr>
          <a:xfrm>
            <a:off x="592488" y="3068960"/>
            <a:ext cx="7939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ym typeface="Wingdings" pitchFamily="2" charset="2"/>
              </a:rPr>
              <a:t>Abschlussentscheidung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erst</a:t>
            </a:r>
            <a:r>
              <a:rPr lang="en-US" sz="2800" b="1" dirty="0" smtClean="0">
                <a:sym typeface="Wingdings" pitchFamily="2" charset="2"/>
              </a:rPr>
              <a:t> in </a:t>
            </a:r>
            <a:r>
              <a:rPr lang="en-US" sz="2800" b="1" dirty="0" err="1" smtClean="0">
                <a:sym typeface="Wingdings" pitchFamily="2" charset="2"/>
              </a:rPr>
              <a:t>Klasse</a:t>
            </a:r>
            <a:r>
              <a:rPr lang="en-US" sz="2800" b="1" dirty="0" smtClean="0">
                <a:sym typeface="Wingdings" pitchFamily="2" charset="2"/>
              </a:rPr>
              <a:t> 8</a:t>
            </a:r>
          </a:p>
          <a:p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	</a:t>
            </a:r>
            <a:r>
              <a:rPr lang="en-US" sz="2800" b="1" dirty="0" smtClean="0">
                <a:sym typeface="Wingdings" pitchFamily="2" charset="2"/>
              </a:rPr>
              <a:t></a:t>
            </a:r>
            <a:r>
              <a:rPr lang="en-US" sz="2800" dirty="0" err="1" smtClean="0">
                <a:sym typeface="Wingdings" pitchFamily="2" charset="2"/>
              </a:rPr>
              <a:t>Längeres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gemeinsames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Lernen</a:t>
            </a:r>
            <a:endParaRPr lang="en-US" sz="2800" dirty="0" smtClean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	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mehr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Zeit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zur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Entfaltung</a:t>
            </a:r>
            <a:r>
              <a:rPr lang="en-US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des </a:t>
            </a:r>
            <a:r>
              <a:rPr lang="en-US" sz="28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Potenzials</a:t>
            </a:r>
            <a:endParaRPr lang="en-US" sz="28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mehr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Chancen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</a:br>
            <a:endParaRPr lang="en-US" sz="28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endParaRPr lang="en-US" sz="28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n-US" sz="2800" b="1" dirty="0" err="1" smtClean="0">
                <a:sym typeface="Wingdings" pitchFamily="2" charset="2"/>
              </a:rPr>
              <a:t>Verbindliche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Ganztagsschule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dirty="0" err="1" smtClean="0">
                <a:sym typeface="Wingdings" pitchFamily="2" charset="2"/>
              </a:rPr>
              <a:t>mehr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Zeit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vor</a:t>
            </a:r>
            <a:r>
              <a:rPr lang="en-US" sz="2800" dirty="0" smtClean="0">
                <a:sym typeface="Wingdings" pitchFamily="2" charset="2"/>
              </a:rPr>
              <a:t> Ort)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58008" y="355303"/>
            <a:ext cx="7714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Gemeinschaftsschule:</a:t>
            </a:r>
          </a:p>
          <a:p>
            <a:r>
              <a:rPr lang="de-DE" sz="4400" b="1" dirty="0" smtClean="0">
                <a:solidFill>
                  <a:srgbClr val="00B050"/>
                </a:solidFill>
              </a:rPr>
              <a:t>Tatsächliche Merkmale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79712" y="1916832"/>
            <a:ext cx="6696744" cy="91940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DIE Schule der Chancen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58008" y="355303"/>
            <a:ext cx="771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Lernen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8082" y="1844824"/>
            <a:ext cx="2953063" cy="275820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Unterricht</a:t>
            </a:r>
          </a:p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…auch </a:t>
            </a:r>
          </a:p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ganz </a:t>
            </a:r>
          </a:p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„klassisch“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;-)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Nach rechts gekrümmter Pfeil 5"/>
          <p:cNvSpPr/>
          <p:nvPr/>
        </p:nvSpPr>
        <p:spPr>
          <a:xfrm>
            <a:off x="3735667" y="2514794"/>
            <a:ext cx="864096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Nach rechts gekrümmter Pfeil 17"/>
          <p:cNvSpPr/>
          <p:nvPr/>
        </p:nvSpPr>
        <p:spPr>
          <a:xfrm rot="10800000">
            <a:off x="4643273" y="2464631"/>
            <a:ext cx="864096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723393" y="1844824"/>
            <a:ext cx="2953063" cy="275820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„Lernzeit“</a:t>
            </a:r>
          </a:p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…für die </a:t>
            </a:r>
          </a:p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(Haus-)Aufgaben</a:t>
            </a:r>
          </a:p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und </a:t>
            </a:r>
          </a:p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darüber hinaus…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03648" y="5013176"/>
            <a:ext cx="2196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</a:rPr>
              <a:t>Differenziert </a:t>
            </a:r>
          </a:p>
          <a:p>
            <a:r>
              <a:rPr lang="de-DE" sz="2800" dirty="0" smtClean="0"/>
              <a:t>oder im</a:t>
            </a:r>
          </a:p>
          <a:p>
            <a:r>
              <a:rPr lang="de-DE" sz="2800" b="1" dirty="0" smtClean="0">
                <a:solidFill>
                  <a:srgbClr val="00B050"/>
                </a:solidFill>
              </a:rPr>
              <a:t>Kurssystem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458008" y="5517232"/>
            <a:ext cx="8736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868144" y="502769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b="1" dirty="0" smtClean="0">
                <a:solidFill>
                  <a:srgbClr val="00B050"/>
                </a:solidFill>
              </a:rPr>
              <a:t>Teils verbindlich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rgbClr val="00B050"/>
                </a:solidFill>
              </a:rPr>
              <a:t>t</a:t>
            </a:r>
            <a:r>
              <a:rPr lang="de-DE" sz="2400" b="1" dirty="0" smtClean="0">
                <a:solidFill>
                  <a:srgbClr val="00B050"/>
                </a:solidFill>
              </a:rPr>
              <a:t>eils freiwillig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b="1" dirty="0" smtClean="0">
                <a:solidFill>
                  <a:srgbClr val="00B050"/>
                </a:solidFill>
              </a:rPr>
              <a:t>Lehrkraft präsent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b="1" dirty="0" smtClean="0">
                <a:solidFill>
                  <a:srgbClr val="00B050"/>
                </a:solidFill>
              </a:rPr>
              <a:t>in Ruhe</a:t>
            </a: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4922504" y="5589240"/>
            <a:ext cx="8736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7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27584" y="1700808"/>
            <a:ext cx="7628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Lernnachweise, „Tests“ </a:t>
            </a:r>
            <a:r>
              <a:rPr lang="de-DE" sz="3200" b="1" dirty="0" err="1" smtClean="0">
                <a:solidFill>
                  <a:srgbClr val="00B050"/>
                </a:solidFill>
              </a:rPr>
              <a:t>u.ä.</a:t>
            </a:r>
            <a:endParaRPr lang="de-DE" sz="3200" b="1" dirty="0" smtClean="0">
              <a:solidFill>
                <a:srgbClr val="00B050"/>
              </a:solidFill>
            </a:endParaRPr>
          </a:p>
          <a:p>
            <a:r>
              <a:rPr lang="de-DE" sz="3200" dirty="0" smtClean="0"/>
              <a:t>Rückmeldung darüber, </a:t>
            </a:r>
            <a:r>
              <a:rPr lang="de-DE" sz="3200" b="1" dirty="0" smtClean="0"/>
              <a:t>was</a:t>
            </a:r>
            <a:r>
              <a:rPr lang="de-DE" sz="3200" dirty="0" smtClean="0"/>
              <a:t> das Kind </a:t>
            </a:r>
            <a:r>
              <a:rPr lang="de-DE" sz="3200" b="1" dirty="0" smtClean="0"/>
              <a:t>kann</a:t>
            </a:r>
            <a:r>
              <a:rPr lang="de-DE" sz="3200" dirty="0" smtClean="0"/>
              <a:t> – und </a:t>
            </a:r>
            <a:r>
              <a:rPr lang="de-DE" sz="3200" b="1" dirty="0" smtClean="0"/>
              <a:t>was (noch) nicht</a:t>
            </a:r>
            <a:r>
              <a:rPr lang="de-DE" sz="3200" dirty="0" smtClean="0"/>
              <a:t>.</a:t>
            </a:r>
          </a:p>
          <a:p>
            <a:r>
              <a:rPr lang="de-DE" sz="3200" dirty="0" smtClean="0"/>
              <a:t>Bezug auf das </a:t>
            </a:r>
            <a:r>
              <a:rPr lang="de-DE" sz="3200" b="1" dirty="0" smtClean="0"/>
              <a:t>jeweilige Niveau </a:t>
            </a:r>
            <a:r>
              <a:rPr lang="de-DE" sz="3200" dirty="0" smtClean="0"/>
              <a:t>des Faches.</a:t>
            </a:r>
          </a:p>
          <a:p>
            <a:endParaRPr lang="de-DE" sz="3200" b="1" dirty="0" smtClean="0">
              <a:solidFill>
                <a:srgbClr val="00B050"/>
              </a:solidFill>
            </a:endParaRPr>
          </a:p>
          <a:p>
            <a:r>
              <a:rPr lang="de-DE" sz="3200" b="1" dirty="0" smtClean="0">
                <a:solidFill>
                  <a:srgbClr val="00B050"/>
                </a:solidFill>
              </a:rPr>
              <a:t>Lernentwicklungsberichte</a:t>
            </a:r>
          </a:p>
          <a:p>
            <a:r>
              <a:rPr lang="de-DE" sz="3200" b="1" dirty="0" smtClean="0"/>
              <a:t>Schriftliche Beurteilung </a:t>
            </a:r>
            <a:r>
              <a:rPr lang="de-DE" sz="3200" dirty="0" smtClean="0"/>
              <a:t>der Arbeit in den einzelnen Fächern.</a:t>
            </a:r>
          </a:p>
          <a:p>
            <a:r>
              <a:rPr lang="de-DE" sz="3200" dirty="0" smtClean="0"/>
              <a:t>Bezug auf das </a:t>
            </a:r>
            <a:r>
              <a:rPr lang="de-DE" sz="3200" b="1" dirty="0" smtClean="0"/>
              <a:t>jeweilige Niveau </a:t>
            </a:r>
            <a:r>
              <a:rPr lang="de-DE" sz="3200" dirty="0" smtClean="0"/>
              <a:t>des Faches. 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458008" y="355303"/>
            <a:ext cx="771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Leistungsbeurteilung und Noten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3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1560" y="1700808"/>
            <a:ext cx="80024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„Noten“…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werden </a:t>
            </a:r>
            <a:r>
              <a:rPr lang="de-DE" sz="2800" b="1" dirty="0" smtClean="0"/>
              <a:t>„im Hintergrund“</a:t>
            </a:r>
            <a:r>
              <a:rPr lang="de-DE" sz="2800" dirty="0" smtClean="0"/>
              <a:t> erfasst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werden </a:t>
            </a:r>
            <a:r>
              <a:rPr lang="de-DE" sz="2800" b="1" dirty="0" smtClean="0"/>
              <a:t>nicht automatisch</a:t>
            </a:r>
            <a:r>
              <a:rPr lang="de-DE" sz="2800" dirty="0" smtClean="0"/>
              <a:t> ausgewiesen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können aber </a:t>
            </a:r>
            <a:r>
              <a:rPr lang="de-DE" sz="2800" b="1" dirty="0" smtClean="0"/>
              <a:t>von den Eltern gewünscht </a:t>
            </a:r>
            <a:r>
              <a:rPr lang="de-DE" sz="2800" dirty="0" smtClean="0"/>
              <a:t>werden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beziehen sich dann auch auf das </a:t>
            </a:r>
            <a:r>
              <a:rPr lang="de-DE" sz="2800" b="1" dirty="0" smtClean="0"/>
              <a:t>jeweilige  Leistungsniveau</a:t>
            </a:r>
            <a:r>
              <a:rPr lang="de-DE" sz="2800" dirty="0" smtClean="0"/>
              <a:t> des Faches (G / M / 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werden seitens der Schule zum </a:t>
            </a:r>
            <a:r>
              <a:rPr lang="de-DE" sz="2800" b="1" dirty="0" smtClean="0"/>
              <a:t>Schuljahresende Stufe 7 empfohlen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werden </a:t>
            </a:r>
            <a:r>
              <a:rPr lang="de-DE" sz="2800" b="1" dirty="0" smtClean="0"/>
              <a:t>verpflichtend</a:t>
            </a:r>
            <a:r>
              <a:rPr lang="de-DE" sz="2800" dirty="0" smtClean="0"/>
              <a:t> erst im </a:t>
            </a:r>
            <a:r>
              <a:rPr lang="de-DE" sz="2800" b="1" dirty="0" smtClean="0"/>
              <a:t>Abschlussjahr</a:t>
            </a:r>
            <a:r>
              <a:rPr lang="de-DE" sz="2800" dirty="0" smtClean="0"/>
              <a:t> (Stufe 9 bzw. 10) </a:t>
            </a:r>
            <a:r>
              <a:rPr lang="de-DE" sz="2800" b="1" dirty="0" smtClean="0"/>
              <a:t>einheitlich auf einem Niveau</a:t>
            </a:r>
            <a:r>
              <a:rPr lang="de-DE" sz="2800" dirty="0" smtClean="0"/>
              <a:t> gegeben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58008" y="355303"/>
            <a:ext cx="771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Leistungsbeurteilung und Noten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8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5"/>
          <a:stretch/>
        </p:blipFill>
        <p:spPr bwMode="auto">
          <a:xfrm>
            <a:off x="3131840" y="4581128"/>
            <a:ext cx="2501588" cy="179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58008" y="366048"/>
            <a:ext cx="771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Lernen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47864" y="291067"/>
            <a:ext cx="4573460" cy="91940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„Kurssystem“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553" y="1412776"/>
            <a:ext cx="540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ym typeface="Wingdings" pitchFamily="2" charset="2"/>
              </a:rPr>
              <a:t>I.d.R. ab </a:t>
            </a:r>
            <a:r>
              <a:rPr lang="de-DE" sz="2400" b="1" dirty="0" smtClean="0">
                <a:sym typeface="Wingdings" pitchFamily="2" charset="2"/>
              </a:rPr>
              <a:t>Stufe 6 Hauptfächer in Kursen </a:t>
            </a:r>
          </a:p>
          <a:p>
            <a:r>
              <a:rPr lang="de-DE" sz="2400" dirty="0" smtClean="0">
                <a:sym typeface="Wingdings" pitchFamily="2" charset="2"/>
              </a:rPr>
              <a:t>auf Ebene der gesamten </a:t>
            </a:r>
            <a:r>
              <a:rPr lang="de-DE" sz="2400" b="1" dirty="0" smtClean="0">
                <a:sym typeface="Wingdings" pitchFamily="2" charset="2"/>
              </a:rPr>
              <a:t>Stufe</a:t>
            </a:r>
          </a:p>
          <a:p>
            <a:endParaRPr lang="de-DE" sz="2400" dirty="0">
              <a:sym typeface="Wingdings" pitchFamily="2" charset="2"/>
            </a:endParaRPr>
          </a:p>
          <a:p>
            <a:r>
              <a:rPr lang="de-DE" sz="2400" b="1" dirty="0" smtClean="0">
                <a:sym typeface="Wingdings" pitchFamily="2" charset="2"/>
              </a:rPr>
              <a:t>Bessere „Passung“ </a:t>
            </a:r>
            <a:r>
              <a:rPr lang="de-DE" sz="2400" dirty="0" smtClean="0">
                <a:sym typeface="Wingdings" pitchFamily="2" charset="2"/>
              </a:rPr>
              <a:t>der Angebote:</a:t>
            </a:r>
            <a:br>
              <a:rPr lang="de-DE" sz="2400" dirty="0" smtClean="0">
                <a:sym typeface="Wingdings" pitchFamily="2" charset="2"/>
              </a:rPr>
            </a:br>
            <a:r>
              <a:rPr lang="de-DE" sz="2400" dirty="0" smtClean="0">
                <a:sym typeface="Wingdings" pitchFamily="2" charset="2"/>
              </a:rPr>
              <a:t>weniger Über-, weniger Unterforderung</a:t>
            </a:r>
          </a:p>
          <a:p>
            <a:endParaRPr lang="de-DE" sz="2400" dirty="0">
              <a:sym typeface="Wingdings" pitchFamily="2" charset="2"/>
            </a:endParaRPr>
          </a:p>
          <a:p>
            <a:r>
              <a:rPr lang="de-DE" sz="2400" dirty="0" smtClean="0">
                <a:sym typeface="Wingdings" pitchFamily="2" charset="2"/>
              </a:rPr>
              <a:t>Kurse liegen </a:t>
            </a:r>
            <a:r>
              <a:rPr lang="de-DE" sz="2400" b="1" dirty="0" smtClean="0">
                <a:sym typeface="Wingdings" pitchFamily="2" charset="2"/>
              </a:rPr>
              <a:t>parallel </a:t>
            </a:r>
            <a:r>
              <a:rPr lang="de-DE" sz="2400" dirty="0" smtClean="0">
                <a:sym typeface="Wingdings" pitchFamily="2" charset="2"/>
              </a:rPr>
              <a:t> </a:t>
            </a:r>
            <a:r>
              <a:rPr lang="de-DE" sz="2400" b="1" dirty="0" smtClean="0">
                <a:sym typeface="Wingdings" pitchFamily="2" charset="2"/>
              </a:rPr>
              <a:t>Durchlässigkeit</a:t>
            </a:r>
            <a:endParaRPr lang="de-DE" sz="2400" b="1" dirty="0"/>
          </a:p>
        </p:txBody>
      </p:sp>
      <p:sp>
        <p:nvSpPr>
          <p:cNvPr id="6" name="Rechteck 5"/>
          <p:cNvSpPr/>
          <p:nvPr/>
        </p:nvSpPr>
        <p:spPr>
          <a:xfrm>
            <a:off x="6496786" y="5877272"/>
            <a:ext cx="8465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6a</a:t>
            </a:r>
            <a:endParaRPr lang="de-DE" b="1" dirty="0"/>
          </a:p>
        </p:txBody>
      </p:sp>
      <p:sp>
        <p:nvSpPr>
          <p:cNvPr id="13" name="Rechteck 12"/>
          <p:cNvSpPr/>
          <p:nvPr/>
        </p:nvSpPr>
        <p:spPr>
          <a:xfrm>
            <a:off x="7343356" y="5877272"/>
            <a:ext cx="8465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6b</a:t>
            </a:r>
            <a:endParaRPr lang="de-DE" b="1" dirty="0"/>
          </a:p>
        </p:txBody>
      </p:sp>
      <p:sp>
        <p:nvSpPr>
          <p:cNvPr id="14" name="Rechteck 13"/>
          <p:cNvSpPr/>
          <p:nvPr/>
        </p:nvSpPr>
        <p:spPr>
          <a:xfrm>
            <a:off x="8189926" y="5877272"/>
            <a:ext cx="8465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6c</a:t>
            </a:r>
            <a:endParaRPr lang="de-DE" b="1" dirty="0"/>
          </a:p>
        </p:txBody>
      </p:sp>
      <p:sp>
        <p:nvSpPr>
          <p:cNvPr id="12" name="Ellipse 11"/>
          <p:cNvSpPr/>
          <p:nvPr/>
        </p:nvSpPr>
        <p:spPr>
          <a:xfrm>
            <a:off x="6454520" y="4077072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D1</a:t>
            </a:r>
            <a:endParaRPr lang="de-DE" sz="2400" dirty="0"/>
          </a:p>
        </p:txBody>
      </p:sp>
      <p:sp>
        <p:nvSpPr>
          <p:cNvPr id="16" name="Ellipse 15"/>
          <p:cNvSpPr/>
          <p:nvPr/>
        </p:nvSpPr>
        <p:spPr>
          <a:xfrm>
            <a:off x="7301090" y="4077072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D2</a:t>
            </a:r>
            <a:endParaRPr lang="de-DE" sz="2400" dirty="0"/>
          </a:p>
        </p:txBody>
      </p:sp>
      <p:sp>
        <p:nvSpPr>
          <p:cNvPr id="17" name="Ellipse 16"/>
          <p:cNvSpPr/>
          <p:nvPr/>
        </p:nvSpPr>
        <p:spPr>
          <a:xfrm>
            <a:off x="8147660" y="4077072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D3</a:t>
            </a:r>
            <a:endParaRPr lang="de-DE" sz="2400" dirty="0"/>
          </a:p>
        </p:txBody>
      </p:sp>
      <p:sp>
        <p:nvSpPr>
          <p:cNvPr id="18" name="Ellipse 17"/>
          <p:cNvSpPr/>
          <p:nvPr/>
        </p:nvSpPr>
        <p:spPr>
          <a:xfrm>
            <a:off x="6451950" y="3140968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M1</a:t>
            </a:r>
            <a:endParaRPr lang="de-DE" sz="2400" dirty="0"/>
          </a:p>
        </p:txBody>
      </p:sp>
      <p:sp>
        <p:nvSpPr>
          <p:cNvPr id="19" name="Ellipse 18"/>
          <p:cNvSpPr/>
          <p:nvPr/>
        </p:nvSpPr>
        <p:spPr>
          <a:xfrm>
            <a:off x="7298520" y="3140968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M</a:t>
            </a:r>
            <a:r>
              <a:rPr lang="de-DE" sz="2400" dirty="0" smtClean="0"/>
              <a:t>2</a:t>
            </a:r>
            <a:endParaRPr lang="de-DE" sz="2400" dirty="0"/>
          </a:p>
        </p:txBody>
      </p:sp>
      <p:sp>
        <p:nvSpPr>
          <p:cNvPr id="20" name="Ellipse 19"/>
          <p:cNvSpPr/>
          <p:nvPr/>
        </p:nvSpPr>
        <p:spPr>
          <a:xfrm>
            <a:off x="8145090" y="3140968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M</a:t>
            </a:r>
            <a:r>
              <a:rPr lang="de-DE" sz="2400" dirty="0" smtClean="0"/>
              <a:t>3</a:t>
            </a:r>
            <a:endParaRPr lang="de-DE" sz="2400" dirty="0"/>
          </a:p>
        </p:txBody>
      </p:sp>
      <p:sp>
        <p:nvSpPr>
          <p:cNvPr id="21" name="Ellipse 20"/>
          <p:cNvSpPr/>
          <p:nvPr/>
        </p:nvSpPr>
        <p:spPr>
          <a:xfrm>
            <a:off x="6454520" y="2204864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E</a:t>
            </a:r>
            <a:r>
              <a:rPr lang="de-DE" sz="2400" dirty="0" smtClean="0"/>
              <a:t>1</a:t>
            </a:r>
            <a:endParaRPr lang="de-DE" sz="2400" dirty="0"/>
          </a:p>
        </p:txBody>
      </p:sp>
      <p:sp>
        <p:nvSpPr>
          <p:cNvPr id="22" name="Ellipse 21"/>
          <p:cNvSpPr/>
          <p:nvPr/>
        </p:nvSpPr>
        <p:spPr>
          <a:xfrm>
            <a:off x="7301090" y="2204864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E</a:t>
            </a:r>
            <a:r>
              <a:rPr lang="de-DE" sz="2400" dirty="0" smtClean="0"/>
              <a:t>2</a:t>
            </a:r>
            <a:endParaRPr lang="de-DE" sz="2400" dirty="0"/>
          </a:p>
        </p:txBody>
      </p:sp>
      <p:sp>
        <p:nvSpPr>
          <p:cNvPr id="23" name="Ellipse 22"/>
          <p:cNvSpPr/>
          <p:nvPr/>
        </p:nvSpPr>
        <p:spPr>
          <a:xfrm>
            <a:off x="8147660" y="2204864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E</a:t>
            </a:r>
            <a:r>
              <a:rPr lang="de-DE" sz="2400" dirty="0" smtClean="0"/>
              <a:t>3</a:t>
            </a:r>
            <a:endParaRPr lang="de-DE" sz="2400" dirty="0"/>
          </a:p>
        </p:txBody>
      </p:sp>
      <p:cxnSp>
        <p:nvCxnSpPr>
          <p:cNvPr id="24" name="Gerade Verbindung mit Pfeil 23"/>
          <p:cNvCxnSpPr>
            <a:stCxn id="6" idx="0"/>
          </p:cNvCxnSpPr>
          <p:nvPr/>
        </p:nvCxnSpPr>
        <p:spPr>
          <a:xfrm flipH="1" flipV="1">
            <a:off x="6739982" y="5132757"/>
            <a:ext cx="180089" cy="74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6" idx="0"/>
          </p:cNvCxnSpPr>
          <p:nvPr/>
        </p:nvCxnSpPr>
        <p:spPr>
          <a:xfrm flipV="1">
            <a:off x="6920071" y="5157192"/>
            <a:ext cx="756015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0"/>
          </p:cNvCxnSpPr>
          <p:nvPr/>
        </p:nvCxnSpPr>
        <p:spPr>
          <a:xfrm flipV="1">
            <a:off x="6920071" y="5085184"/>
            <a:ext cx="16483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 flipV="1">
            <a:off x="7028014" y="5132757"/>
            <a:ext cx="7386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7766641" y="5157192"/>
            <a:ext cx="0" cy="695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7766641" y="5157192"/>
            <a:ext cx="801734" cy="695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 flipV="1">
            <a:off x="7172030" y="5157192"/>
            <a:ext cx="1396346" cy="689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 flipV="1">
            <a:off x="7870202" y="5157192"/>
            <a:ext cx="698174" cy="689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8568375" y="5132757"/>
            <a:ext cx="115823" cy="714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Bildergebnis für smiley happ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6" y="5944287"/>
            <a:ext cx="869284" cy="7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Ellipse 60"/>
          <p:cNvSpPr/>
          <p:nvPr/>
        </p:nvSpPr>
        <p:spPr>
          <a:xfrm>
            <a:off x="206400" y="4437112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E</a:t>
            </a:r>
            <a:r>
              <a:rPr lang="de-DE" sz="2400" dirty="0" smtClean="0"/>
              <a:t>1</a:t>
            </a:r>
            <a:endParaRPr lang="de-DE" sz="2400" dirty="0"/>
          </a:p>
        </p:txBody>
      </p:sp>
      <p:sp>
        <p:nvSpPr>
          <p:cNvPr id="62" name="Ellipse 61"/>
          <p:cNvSpPr/>
          <p:nvPr/>
        </p:nvSpPr>
        <p:spPr>
          <a:xfrm>
            <a:off x="1493182" y="5656411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M</a:t>
            </a:r>
            <a:r>
              <a:rPr lang="de-DE" sz="2400" dirty="0" smtClean="0"/>
              <a:t>3</a:t>
            </a:r>
            <a:endParaRPr lang="de-DE" sz="2400" dirty="0"/>
          </a:p>
        </p:txBody>
      </p:sp>
      <p:sp>
        <p:nvSpPr>
          <p:cNvPr id="63" name="Ellipse 62"/>
          <p:cNvSpPr/>
          <p:nvPr/>
        </p:nvSpPr>
        <p:spPr>
          <a:xfrm>
            <a:off x="1205151" y="4617132"/>
            <a:ext cx="846570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D2</a:t>
            </a:r>
            <a:endParaRPr lang="de-DE" sz="2400" dirty="0"/>
          </a:p>
        </p:txBody>
      </p:sp>
      <p:cxnSp>
        <p:nvCxnSpPr>
          <p:cNvPr id="64" name="Gerade Verbindung mit Pfeil 63"/>
          <p:cNvCxnSpPr/>
          <p:nvPr/>
        </p:nvCxnSpPr>
        <p:spPr>
          <a:xfrm flipH="1" flipV="1">
            <a:off x="611561" y="5445224"/>
            <a:ext cx="1" cy="3664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882067" y="5517232"/>
            <a:ext cx="305558" cy="3697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1052371" y="6093296"/>
            <a:ext cx="35127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4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83568" y="30303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</a:rPr>
              <a:t>Exemplarischer Stundenplan in Stufe 5</a:t>
            </a:r>
            <a:endParaRPr lang="de-DE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03584"/>
              </p:ext>
            </p:extLst>
          </p:nvPr>
        </p:nvGraphicFramePr>
        <p:xfrm>
          <a:off x="683568" y="964520"/>
          <a:ext cx="7488832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382"/>
                <a:gridCol w="1361606"/>
                <a:gridCol w="1285961"/>
                <a:gridCol w="1285961"/>
                <a:gridCol w="1323783"/>
                <a:gridCol w="1248139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07:40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Wochenstart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Englisch (+LZ)</a:t>
                      </a:r>
                      <a:endParaRPr lang="de-DE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Englisch (+LZ)</a:t>
                      </a:r>
                      <a:endParaRPr lang="de-DE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Englisch </a:t>
                      </a:r>
                      <a:br>
                        <a:rPr lang="de-DE" sz="1600" b="1" dirty="0" smtClean="0"/>
                      </a:br>
                      <a:r>
                        <a:rPr lang="de-DE" sz="1600" b="1" dirty="0" smtClean="0"/>
                        <a:t>(+LZ)</a:t>
                      </a:r>
                      <a:endParaRPr lang="de-DE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Sport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08:30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Mathematik</a:t>
                      </a:r>
                      <a:r>
                        <a:rPr lang="de-DE" sz="1600" b="1" baseline="0" dirty="0" smtClean="0"/>
                        <a:t> (+LZ)</a:t>
                      </a:r>
                      <a:endParaRPr lang="de-DE" sz="1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Deutsch (+LZ)</a:t>
                      </a:r>
                      <a:endParaRPr lang="de-DE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Deutsch (+LZ)</a:t>
                      </a:r>
                      <a:endParaRPr lang="de-DE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Englisch </a:t>
                      </a:r>
                      <a:br>
                        <a:rPr lang="de-DE" sz="1600" b="1" dirty="0" smtClean="0"/>
                      </a:br>
                      <a:r>
                        <a:rPr lang="de-DE" sz="1600" b="1" dirty="0" smtClean="0"/>
                        <a:t>(+LZ)</a:t>
                      </a:r>
                      <a:endParaRPr lang="de-DE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Sport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09:20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Deutsch </a:t>
                      </a:r>
                      <a:br>
                        <a:rPr lang="de-DE" sz="1600" b="1" dirty="0" smtClean="0"/>
                      </a:br>
                      <a:r>
                        <a:rPr lang="de-DE" sz="1600" b="1" dirty="0" smtClean="0"/>
                        <a:t>(+LZ)</a:t>
                      </a:r>
                      <a:endParaRPr lang="de-DE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Reli</a:t>
                      </a:r>
                      <a:r>
                        <a:rPr lang="de-DE" sz="1600" b="1" baseline="0" dirty="0" smtClean="0"/>
                        <a:t> / Ethik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Deutsch (+LZ)</a:t>
                      </a:r>
                      <a:endParaRPr lang="de-DE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M (+LZ)</a:t>
                      </a:r>
                      <a:endParaRPr lang="de-DE" sz="1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Bläserklasse</a:t>
                      </a:r>
                    </a:p>
                    <a:p>
                      <a:pPr algn="ctr"/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oder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1" dirty="0" smtClean="0"/>
                        <a:t>LZ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10:35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Bläserklasse</a:t>
                      </a:r>
                    </a:p>
                    <a:p>
                      <a:pPr algn="ctr"/>
                      <a:r>
                        <a:rPr lang="de-DE" sz="1600" b="1" dirty="0" smtClean="0"/>
                        <a:t>oder Musik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Reli/ Ethik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Soziales Lernen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BNT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Lernzeit (LZ)</a:t>
                      </a:r>
                      <a:endParaRPr lang="de-DE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11:25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BNT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Mathematik (+LZ)</a:t>
                      </a:r>
                      <a:endParaRPr lang="de-DE" sz="1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Lernzeit</a:t>
                      </a:r>
                      <a:r>
                        <a:rPr lang="de-DE" sz="1600" b="1" baseline="0" dirty="0" smtClean="0"/>
                        <a:t> (LZ)</a:t>
                      </a:r>
                      <a:endParaRPr lang="de-DE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BK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Klassenrat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12:10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Mathematik (+LZ)</a:t>
                      </a:r>
                      <a:endParaRPr lang="de-DE" sz="1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BK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13:05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  <a:endParaRPr lang="de-DE" sz="16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13:55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/>
                        <a:t>Geo</a:t>
                      </a:r>
                      <a:endParaRPr lang="de-DE" sz="1600" b="1" dirty="0" smtClean="0"/>
                    </a:p>
                    <a:p>
                      <a:pPr algn="ctr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Modul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Franz.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Modul SAK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14:40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/>
                        <a:t>Geo</a:t>
                      </a:r>
                      <a:endParaRPr lang="de-DE" sz="1600" b="1" dirty="0" smtClean="0"/>
                    </a:p>
                    <a:p>
                      <a:pPr algn="ctr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Modul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Franz.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Modul</a:t>
                      </a:r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</a:rPr>
                        <a:t> SAK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9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33221"/>
              </p:ext>
            </p:extLst>
          </p:nvPr>
        </p:nvGraphicFramePr>
        <p:xfrm>
          <a:off x="683568" y="952296"/>
          <a:ext cx="7560840" cy="558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926"/>
                <a:gridCol w="1348514"/>
                <a:gridCol w="1273596"/>
                <a:gridCol w="1324035"/>
                <a:gridCol w="1321810"/>
                <a:gridCol w="1318959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07:40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Gemein-</a:t>
                      </a:r>
                      <a:r>
                        <a:rPr lang="de-DE" sz="1600" b="1" i="0" dirty="0" err="1" smtClean="0"/>
                        <a:t>schaftskunde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Mathe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baseline="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Wirtschaft (WBS)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Chemie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Sport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08:30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Mathe 1-4</a:t>
                      </a:r>
                      <a:endParaRPr lang="de-DE" sz="1600" b="1" i="0" baseline="0" dirty="0" smtClean="0"/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Wahlpflicht-fach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Wirtschaft (WBS)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Chemie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Mathe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baseline="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09:20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Englisch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smtClean="0"/>
                        <a:t>Wahlpflicht-fach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Gemein-</a:t>
                      </a:r>
                      <a:r>
                        <a:rPr lang="de-DE" sz="1600" b="1" i="0" dirty="0" err="1" smtClean="0"/>
                        <a:t>schaftskunde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Mathe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baseline="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Englisch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10:35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Geographie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Wahlpflicht-fach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Deutsch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Religion / Ethik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Deutsch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80296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11:25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Deutsch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Deutsch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Englisch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Biologie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Lernzeit / Klassenrat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12:10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Musik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Englisch 1-4</a:t>
                      </a:r>
                    </a:p>
                    <a:p>
                      <a:pPr algn="ctr"/>
                      <a:r>
                        <a:rPr lang="de-DE" sz="1600" b="1" i="0" dirty="0" smtClean="0"/>
                        <a:t>(+LZ)</a:t>
                      </a:r>
                      <a:endParaRPr lang="de-DE" sz="1600" b="1" i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Biologie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13:05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 smtClean="0"/>
                        <a:t>Profilfach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 smtClean="0"/>
                        <a:t>Pause / </a:t>
                      </a:r>
                      <a:r>
                        <a:rPr lang="de-DE" sz="1600" b="0" i="1" dirty="0" err="1" smtClean="0"/>
                        <a:t>zusätzl</a:t>
                      </a:r>
                      <a:r>
                        <a:rPr lang="de-DE" sz="1600" b="0" i="1" dirty="0" smtClean="0"/>
                        <a:t>. LZ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13:55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Französisch / LZ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solidFill>
                            <a:schemeClr val="tx1"/>
                          </a:solidFill>
                        </a:rPr>
                        <a:t>Geschichte</a:t>
                      </a:r>
                      <a:endParaRPr lang="de-DE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 smtClean="0"/>
                        <a:t>Profilfach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solidFill>
                            <a:schemeClr val="tx1"/>
                          </a:solidFill>
                        </a:rPr>
                        <a:t>Sport</a:t>
                      </a:r>
                      <a:endParaRPr lang="de-DE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14:40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/>
                        <a:t>Französisch / LZ</a:t>
                      </a:r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solidFill>
                            <a:schemeClr val="tx1"/>
                          </a:solidFill>
                        </a:rPr>
                        <a:t>Geschichte</a:t>
                      </a:r>
                      <a:endParaRPr lang="de-DE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dirty="0" smtClean="0"/>
                        <a:t>Profilfach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solidFill>
                            <a:schemeClr val="tx1"/>
                          </a:solidFill>
                        </a:rPr>
                        <a:t>Sport</a:t>
                      </a:r>
                      <a:endParaRPr lang="de-DE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i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83568" y="30303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</a:rPr>
              <a:t>Exemplarischer Stundenplan in Stufe 8</a:t>
            </a: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928" y="704004"/>
            <a:ext cx="771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Lernen an der ASG </a:t>
            </a:r>
          </a:p>
        </p:txBody>
      </p:sp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41928" y="1324172"/>
            <a:ext cx="7714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92D050"/>
                </a:solidFill>
              </a:rPr>
              <a:t>Coaching</a:t>
            </a:r>
          </a:p>
          <a:p>
            <a:pPr marL="457200" indent="-457200"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Mindestens 14-tägig ca. 15-20 Minuten</a:t>
            </a:r>
          </a:p>
          <a:p>
            <a:pPr marL="457200" indent="-457200"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Je 1 Kolleg/in auf 10 Schüler/innen</a:t>
            </a:r>
          </a:p>
          <a:p>
            <a:pPr marL="457200" indent="-457200">
              <a:buFont typeface="Wingdings"/>
              <a:buChar char="à"/>
            </a:pPr>
            <a:r>
              <a:rPr lang="de-DE" sz="2400" b="1" dirty="0" smtClean="0">
                <a:sym typeface="Wingdings" pitchFamily="2" charset="2"/>
              </a:rPr>
              <a:t>Inhalte: </a:t>
            </a:r>
            <a:r>
              <a:rPr lang="de-DE" sz="2400" i="1" dirty="0" smtClean="0">
                <a:sym typeface="Wingdings" pitchFamily="2" charset="2"/>
              </a:rPr>
              <a:t>Was läuft gut? Wie geht es mir? Wo gibt es Schwierigkeiten? Wie kann ich ihnen begegnen? Was sind meine Zielsetzungen? (…)</a:t>
            </a:r>
          </a:p>
          <a:p>
            <a:pPr marL="457200" indent="-457200"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Dokumentation in </a:t>
            </a:r>
            <a:r>
              <a:rPr lang="de-DE" sz="2400" dirty="0" err="1" smtClean="0">
                <a:sym typeface="Wingdings" pitchFamily="2" charset="2"/>
              </a:rPr>
              <a:t>DiLer</a:t>
            </a:r>
            <a:endParaRPr lang="de-DE" sz="2400" dirty="0"/>
          </a:p>
          <a:p>
            <a:r>
              <a:rPr lang="de-DE" sz="3200" b="1" dirty="0" smtClean="0">
                <a:solidFill>
                  <a:srgbClr val="92D050"/>
                </a:solidFill>
              </a:rPr>
              <a:t/>
            </a:r>
            <a:br>
              <a:rPr lang="de-DE" sz="3200" b="1" dirty="0" smtClean="0">
                <a:solidFill>
                  <a:srgbClr val="92D050"/>
                </a:solidFill>
              </a:rPr>
            </a:br>
            <a:r>
              <a:rPr lang="de-DE" sz="3200" b="1" dirty="0" smtClean="0">
                <a:solidFill>
                  <a:srgbClr val="92D050"/>
                </a:solidFill>
              </a:rPr>
              <a:t>Lernentwicklungsgespräche</a:t>
            </a:r>
          </a:p>
          <a:p>
            <a:pPr marL="342900" indent="-342900">
              <a:buFont typeface="Wingdings"/>
              <a:buChar char="à"/>
            </a:pPr>
            <a:r>
              <a:rPr lang="de-DE" sz="2400" b="1" dirty="0" smtClean="0">
                <a:sym typeface="Wingdings" pitchFamily="2" charset="2"/>
              </a:rPr>
              <a:t>Halbjährlich</a:t>
            </a:r>
            <a:r>
              <a:rPr lang="de-DE" sz="2400" dirty="0" smtClean="0">
                <a:sym typeface="Wingdings" pitchFamily="2" charset="2"/>
              </a:rPr>
              <a:t> zu den </a:t>
            </a:r>
            <a:r>
              <a:rPr lang="de-DE" sz="2400" b="1" dirty="0" smtClean="0">
                <a:sym typeface="Wingdings" pitchFamily="2" charset="2"/>
              </a:rPr>
              <a:t>Lernentwicklungsberichten</a:t>
            </a:r>
          </a:p>
          <a:p>
            <a:pPr marL="342900" indent="-342900">
              <a:buFont typeface="Wingdings"/>
              <a:buChar char="à"/>
            </a:pPr>
            <a:r>
              <a:rPr lang="de-DE" sz="2400" b="1" dirty="0" smtClean="0">
                <a:sym typeface="Wingdings" pitchFamily="2" charset="2"/>
              </a:rPr>
              <a:t>Schüler/in</a:t>
            </a:r>
            <a:r>
              <a:rPr lang="de-DE" sz="2400" dirty="0" smtClean="0">
                <a:sym typeface="Wingdings" pitchFamily="2" charset="2"/>
              </a:rPr>
              <a:t> + </a:t>
            </a:r>
            <a:r>
              <a:rPr lang="de-DE" sz="2400" b="1" dirty="0" smtClean="0">
                <a:sym typeface="Wingdings" pitchFamily="2" charset="2"/>
              </a:rPr>
              <a:t>Eltern(teil)</a:t>
            </a:r>
            <a:r>
              <a:rPr lang="de-DE" sz="2400" dirty="0" smtClean="0">
                <a:sym typeface="Wingdings" pitchFamily="2" charset="2"/>
              </a:rPr>
              <a:t> + </a:t>
            </a:r>
            <a:r>
              <a:rPr lang="de-DE" sz="2400" b="1" dirty="0" smtClean="0">
                <a:sym typeface="Wingdings" pitchFamily="2" charset="2"/>
              </a:rPr>
              <a:t>Klassenlehrer/in</a:t>
            </a:r>
            <a:r>
              <a:rPr lang="de-DE" sz="2400" dirty="0" smtClean="0">
                <a:sym typeface="Wingdings" pitchFamily="2" charset="2"/>
              </a:rPr>
              <a:t> (+ ggf. </a:t>
            </a:r>
            <a:r>
              <a:rPr lang="de-DE" sz="2400" b="1" dirty="0" smtClean="0">
                <a:sym typeface="Wingdings" pitchFamily="2" charset="2"/>
              </a:rPr>
              <a:t>Coach</a:t>
            </a:r>
            <a:r>
              <a:rPr lang="de-DE" sz="2400" dirty="0" smtClean="0">
                <a:sym typeface="Wingdings" pitchFamily="2" charset="2"/>
              </a:rPr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297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026855" y="1770170"/>
            <a:ext cx="2937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 smtClean="0">
                <a:solidFill>
                  <a:srgbClr val="92D050"/>
                </a:solidFill>
              </a:rPr>
              <a:t>Coaching </a:t>
            </a:r>
            <a:r>
              <a:rPr lang="de-DE" sz="3200" dirty="0" smtClean="0">
                <a:solidFill>
                  <a:srgbClr val="92D050"/>
                </a:solidFill>
              </a:rPr>
              <a:t>und </a:t>
            </a:r>
            <a:r>
              <a:rPr lang="de-DE" sz="3200" b="1" dirty="0" err="1" smtClean="0">
                <a:solidFill>
                  <a:srgbClr val="92D050"/>
                </a:solidFill>
              </a:rPr>
              <a:t>Lernentwick-lungsgespräche</a:t>
            </a:r>
            <a:endParaRPr lang="de-DE" sz="3200" b="1" dirty="0">
              <a:solidFill>
                <a:srgbClr val="92D050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3933214" y="2219981"/>
            <a:ext cx="2232290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1076916">
            <a:off x="3532252" y="3755279"/>
            <a:ext cx="2439813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6268" b="38190"/>
          <a:stretch/>
        </p:blipFill>
        <p:spPr bwMode="auto">
          <a:xfrm>
            <a:off x="1331640" y="1926637"/>
            <a:ext cx="1883632" cy="211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580112" y="5571237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92D050"/>
                </a:solidFill>
              </a:rPr>
              <a:t>Lerntagebuch für die Aufgaben</a:t>
            </a:r>
            <a:endParaRPr lang="de-DE" sz="2800" b="1" dirty="0">
              <a:solidFill>
                <a:srgbClr val="92D050"/>
              </a:solidFill>
            </a:endParaRPr>
          </a:p>
        </p:txBody>
      </p:sp>
      <p:sp>
        <p:nvSpPr>
          <p:cNvPr id="17" name="Pfeil nach rechts 16"/>
          <p:cNvSpPr/>
          <p:nvPr/>
        </p:nvSpPr>
        <p:spPr>
          <a:xfrm rot="1943276">
            <a:off x="2974304" y="4747488"/>
            <a:ext cx="2628060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11846" y="5247019"/>
            <a:ext cx="362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solidFill>
                  <a:srgbClr val="00B050"/>
                </a:solidFill>
              </a:rPr>
              <a:t>Zusätzlich:</a:t>
            </a:r>
          </a:p>
          <a:p>
            <a:r>
              <a:rPr lang="de-DE" sz="2000" b="1" dirty="0" smtClean="0">
                <a:solidFill>
                  <a:srgbClr val="00B050"/>
                </a:solidFill>
              </a:rPr>
              <a:t>„steuernde“, „kontrollierende“, „engbegleitende“ </a:t>
            </a:r>
            <a:r>
              <a:rPr lang="de-DE" sz="2000" dirty="0" smtClean="0">
                <a:solidFill>
                  <a:srgbClr val="00B050"/>
                </a:solidFill>
              </a:rPr>
              <a:t>Maßnahmen </a:t>
            </a:r>
          </a:p>
          <a:p>
            <a:r>
              <a:rPr lang="de-DE" sz="2000" dirty="0" smtClean="0">
                <a:solidFill>
                  <a:srgbClr val="00B050"/>
                </a:solidFill>
              </a:rPr>
              <a:t>für </a:t>
            </a:r>
            <a:r>
              <a:rPr lang="de-DE" sz="2000" b="1" dirty="0" smtClean="0">
                <a:solidFill>
                  <a:srgbClr val="00B050"/>
                </a:solidFill>
              </a:rPr>
              <a:t>Teile</a:t>
            </a:r>
            <a:r>
              <a:rPr lang="de-DE" sz="2000" dirty="0" smtClean="0">
                <a:solidFill>
                  <a:srgbClr val="00B050"/>
                </a:solidFill>
              </a:rPr>
              <a:t> der Schülerschaft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39552" y="404664"/>
            <a:ext cx="8074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Orientierung: </a:t>
            </a:r>
          </a:p>
          <a:p>
            <a:r>
              <a:rPr lang="de-DE" sz="4000" i="1" dirty="0" smtClean="0">
                <a:solidFill>
                  <a:srgbClr val="00B050"/>
                </a:solidFill>
              </a:rPr>
              <a:t>Wo stehe ich? Wo will ich hin?</a:t>
            </a:r>
          </a:p>
        </p:txBody>
      </p:sp>
      <p:pic>
        <p:nvPicPr>
          <p:cNvPr id="20" name="Picture 2" descr="DiLe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04" y="4046681"/>
            <a:ext cx="2660184" cy="8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6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11560" y="3048049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sym typeface="Wingdings" pitchFamily="2" charset="2"/>
              </a:rPr>
              <a:t>Dokumentation </a:t>
            </a:r>
            <a:r>
              <a:rPr lang="de-DE" sz="2400" dirty="0" smtClean="0">
                <a:solidFill>
                  <a:srgbClr val="00B050"/>
                </a:solidFill>
                <a:sym typeface="Wingdings" pitchFamily="2" charset="2"/>
              </a:rPr>
              <a:t>(Klassenbuchersatz): </a:t>
            </a:r>
          </a:p>
          <a:p>
            <a:r>
              <a:rPr lang="de-DE" sz="2400" dirty="0" smtClean="0">
                <a:sym typeface="Wingdings" pitchFamily="2" charset="2"/>
              </a:rPr>
              <a:t>Anwesenheit, Verhalten, Coaching…</a:t>
            </a:r>
            <a:br>
              <a:rPr lang="de-DE" sz="2400" dirty="0" smtClean="0">
                <a:sym typeface="Wingdings" pitchFamily="2" charset="2"/>
              </a:rPr>
            </a:br>
            <a:endParaRPr lang="de-DE" sz="1400" dirty="0" smtClean="0">
              <a:sym typeface="Wingdings" pitchFamily="2" charset="2"/>
            </a:endParaRPr>
          </a:p>
          <a:p>
            <a:r>
              <a:rPr lang="de-DE" sz="2400" b="1" dirty="0" smtClean="0">
                <a:solidFill>
                  <a:srgbClr val="00B050"/>
                </a:solidFill>
                <a:sym typeface="Wingdings" pitchFamily="2" charset="2"/>
              </a:rPr>
              <a:t>Leistungserfassung</a:t>
            </a:r>
          </a:p>
          <a:p>
            <a:r>
              <a:rPr lang="de-DE" sz="2400" dirty="0" smtClean="0">
                <a:sym typeface="Wingdings" pitchFamily="2" charset="2"/>
              </a:rPr>
              <a:t>Erstellung der </a:t>
            </a:r>
            <a:r>
              <a:rPr lang="de-DE" sz="2400" b="1" dirty="0" smtClean="0">
                <a:solidFill>
                  <a:srgbClr val="00B050"/>
                </a:solidFill>
                <a:sym typeface="Wingdings" pitchFamily="2" charset="2"/>
              </a:rPr>
              <a:t>Lernentwicklungsberichte</a:t>
            </a:r>
            <a:r>
              <a:rPr lang="de-DE" sz="2400" dirty="0" smtClean="0">
                <a:sym typeface="Wingdings" pitchFamily="2" charset="2"/>
              </a:rPr>
              <a:t/>
            </a:r>
            <a:br>
              <a:rPr lang="de-DE" sz="2400" dirty="0" smtClean="0">
                <a:sym typeface="Wingdings" pitchFamily="2" charset="2"/>
              </a:rPr>
            </a:br>
            <a:endParaRPr lang="de-DE" sz="1400" dirty="0" smtClean="0">
              <a:sym typeface="Wingdings" pitchFamily="2" charset="2"/>
            </a:endParaRPr>
          </a:p>
          <a:p>
            <a:r>
              <a:rPr lang="de-DE" sz="2400" b="1" dirty="0" smtClean="0">
                <a:solidFill>
                  <a:srgbClr val="00B050"/>
                </a:solidFill>
                <a:sym typeface="Wingdings" pitchFamily="2" charset="2"/>
              </a:rPr>
              <a:t>Organisation und Planung </a:t>
            </a:r>
            <a:r>
              <a:rPr lang="de-DE" sz="2400" dirty="0" smtClean="0">
                <a:sym typeface="Wingdings" pitchFamily="2" charset="2"/>
              </a:rPr>
              <a:t>(z.B. Kalenderfunktion)</a:t>
            </a:r>
          </a:p>
          <a:p>
            <a:endParaRPr lang="de-DE" sz="2400" dirty="0">
              <a:sym typeface="Wingdings" pitchFamily="2" charset="2"/>
            </a:endParaRPr>
          </a:p>
          <a:p>
            <a:r>
              <a:rPr lang="de-DE" sz="2400" b="1" dirty="0" smtClean="0">
                <a:solidFill>
                  <a:srgbClr val="00B050"/>
                </a:solidFill>
                <a:sym typeface="Wingdings" pitchFamily="2" charset="2"/>
              </a:rPr>
              <a:t>Digitales Lernen und Kommunikation (Video-Chat, Texter…)</a:t>
            </a:r>
            <a:endParaRPr lang="de-DE" sz="24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DiL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88" y="1412776"/>
            <a:ext cx="3857196" cy="12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39552" y="404664"/>
            <a:ext cx="80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 smtClean="0">
                <a:solidFill>
                  <a:srgbClr val="00B050"/>
                </a:solidFill>
              </a:rPr>
              <a:t>DiLer</a:t>
            </a:r>
            <a:r>
              <a:rPr lang="de-DE" sz="4400" b="1" dirty="0" smtClean="0">
                <a:solidFill>
                  <a:srgbClr val="00B050"/>
                </a:solidFill>
              </a:rPr>
              <a:t>: Di</a:t>
            </a:r>
            <a:r>
              <a:rPr lang="de-DE" sz="4400" dirty="0" smtClean="0">
                <a:solidFill>
                  <a:srgbClr val="92D050"/>
                </a:solidFill>
              </a:rPr>
              <a:t>gitale</a:t>
            </a:r>
            <a:r>
              <a:rPr lang="de-DE" sz="4400" b="1" dirty="0" smtClean="0">
                <a:solidFill>
                  <a:srgbClr val="00B050"/>
                </a:solidFill>
              </a:rPr>
              <a:t> Ler</a:t>
            </a:r>
            <a:r>
              <a:rPr lang="de-DE" sz="4400" dirty="0" smtClean="0">
                <a:solidFill>
                  <a:srgbClr val="92D050"/>
                </a:solidFill>
              </a:rPr>
              <a:t>nplattform</a:t>
            </a:r>
            <a:r>
              <a:rPr lang="de-DE" sz="44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3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8" y="1343042"/>
            <a:ext cx="7515002" cy="49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41928" y="704004"/>
            <a:ext cx="771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Die Albert-Schweitzer-Schule</a:t>
            </a:r>
          </a:p>
        </p:txBody>
      </p:sp>
    </p:spTree>
    <p:extLst>
      <p:ext uri="{BB962C8B-B14F-4D97-AF65-F5344CB8AC3E}">
        <p14:creationId xmlns:p14="http://schemas.microsoft.com/office/powerpoint/2010/main" val="3579950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7" name="AutoShape 2" descr="Bildergebnis für an einem strick zieh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2" name="Picture 2" descr="Ähnliches Fot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3"/>
          <a:stretch/>
        </p:blipFill>
        <p:spPr bwMode="auto">
          <a:xfrm>
            <a:off x="3347864" y="3297759"/>
            <a:ext cx="2333625" cy="16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112481" y="1982851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rgbClr val="92D050"/>
                </a:solidFill>
              </a:rPr>
              <a:t>Ruhe !</a:t>
            </a:r>
            <a:endParaRPr lang="de-DE" sz="5400" b="1" dirty="0">
              <a:solidFill>
                <a:srgbClr val="92D05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536" y="309392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rgbClr val="92D050"/>
                </a:solidFill>
              </a:rPr>
              <a:t>Frieden</a:t>
            </a:r>
            <a:r>
              <a:rPr lang="de-DE" sz="4000" b="1" dirty="0" smtClean="0">
                <a:solidFill>
                  <a:srgbClr val="92D050"/>
                </a:solidFill>
              </a:rPr>
              <a:t> !</a:t>
            </a:r>
            <a:endParaRPr lang="de-DE" sz="4000" b="1" dirty="0">
              <a:solidFill>
                <a:srgbClr val="92D05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40152" y="281692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92D050"/>
                </a:solidFill>
              </a:rPr>
              <a:t>Jedes Ding hat seine Zeit !</a:t>
            </a:r>
            <a:endParaRPr lang="de-DE" sz="3600" b="1" dirty="0">
              <a:solidFill>
                <a:srgbClr val="92D05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07809" y="5087962"/>
            <a:ext cx="3065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rgbClr val="92D050"/>
                </a:solidFill>
              </a:rPr>
              <a:t>Ordnung !</a:t>
            </a:r>
            <a:endParaRPr lang="de-DE" sz="5400" b="1" dirty="0">
              <a:solidFill>
                <a:srgbClr val="92D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83338" y="4703182"/>
            <a:ext cx="3065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rgbClr val="92D050"/>
                </a:solidFill>
              </a:rPr>
              <a:t>Respekt !</a:t>
            </a:r>
            <a:endParaRPr lang="de-DE" sz="5400" b="1" dirty="0">
              <a:solidFill>
                <a:srgbClr val="92D05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811840" y="5733256"/>
            <a:ext cx="3065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rgbClr val="92D050"/>
                </a:solidFill>
              </a:rPr>
              <a:t>…….. !</a:t>
            </a:r>
            <a:endParaRPr lang="de-DE" sz="5400" b="1" dirty="0">
              <a:solidFill>
                <a:srgbClr val="92D05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9552" y="404664"/>
            <a:ext cx="8074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Regeln… </a:t>
            </a:r>
          </a:p>
          <a:p>
            <a:pPr algn="r"/>
            <a:r>
              <a:rPr lang="de-DE" sz="4000" i="1" dirty="0" smtClean="0">
                <a:solidFill>
                  <a:srgbClr val="00B050"/>
                </a:solidFill>
              </a:rPr>
              <a:t>…damit Lernen für alle funktioniert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94445" y="4005064"/>
            <a:ext cx="7714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 smtClean="0">
                <a:solidFill>
                  <a:srgbClr val="00B050"/>
                </a:solidFill>
              </a:rPr>
              <a:t>Kommen Sie bei Rückfragen </a:t>
            </a:r>
          </a:p>
          <a:p>
            <a:pPr algn="r"/>
            <a:r>
              <a:rPr lang="de-DE" sz="3200" b="1" dirty="0" smtClean="0">
                <a:solidFill>
                  <a:srgbClr val="00B050"/>
                </a:solidFill>
              </a:rPr>
              <a:t>gerne auf uns zu:</a:t>
            </a:r>
          </a:p>
          <a:p>
            <a:pPr algn="r"/>
            <a:endParaRPr lang="de-DE" sz="3200" b="1" dirty="0" smtClean="0">
              <a:solidFill>
                <a:srgbClr val="00B050"/>
              </a:solidFill>
            </a:endParaRPr>
          </a:p>
          <a:p>
            <a:r>
              <a:rPr lang="de-DE" sz="2400" b="1" dirty="0" smtClean="0">
                <a:solidFill>
                  <a:srgbClr val="00B050"/>
                </a:solidFill>
              </a:rPr>
              <a:t>David Weber, Schulleiter: </a:t>
            </a:r>
            <a:r>
              <a:rPr lang="de-DE" sz="2400" b="1" dirty="0" smtClean="0">
                <a:solidFill>
                  <a:srgbClr val="00B050"/>
                </a:solidFill>
                <a:hlinkClick r:id="rId4"/>
              </a:rPr>
              <a:t>weber@asg-loe.de</a:t>
            </a:r>
            <a:endParaRPr lang="de-DE" sz="2400" b="1" dirty="0" smtClean="0">
              <a:solidFill>
                <a:srgbClr val="00B050"/>
              </a:solidFill>
            </a:endParaRPr>
          </a:p>
          <a:p>
            <a:r>
              <a:rPr lang="de-DE" sz="2400" b="1" dirty="0" smtClean="0">
                <a:solidFill>
                  <a:srgbClr val="00B050"/>
                </a:solidFill>
              </a:rPr>
              <a:t>Rainer Eisenkolb, stellv. Schulleiter: </a:t>
            </a:r>
            <a:r>
              <a:rPr lang="de-DE" sz="2400" b="1" dirty="0" smtClean="0">
                <a:solidFill>
                  <a:srgbClr val="00B050"/>
                </a:solidFill>
                <a:hlinkClick r:id="rId5"/>
              </a:rPr>
              <a:t>eisenkolb@asg-loe.de</a:t>
            </a:r>
            <a:endParaRPr lang="de-DE" sz="2400" b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 descr="Bildergebnis für smiley happ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3025"/>
            <a:ext cx="385828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928" y="704004"/>
            <a:ext cx="771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Die Albert-Schweitzer-Schule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3882"/>
            <a:ext cx="7056784" cy="519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928" y="704004"/>
            <a:ext cx="771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Die Albert-Schweitzer-Schule</a:t>
            </a:r>
          </a:p>
        </p:txBody>
      </p:sp>
      <p:pic>
        <p:nvPicPr>
          <p:cNvPr id="8" name="Grafik 7"/>
          <p:cNvPicPr/>
          <p:nvPr/>
        </p:nvPicPr>
        <p:blipFill rotWithShape="1">
          <a:blip r:embed="rId4"/>
          <a:srcRect t="20849"/>
          <a:stretch/>
        </p:blipFill>
        <p:spPr>
          <a:xfrm>
            <a:off x="467544" y="1288779"/>
            <a:ext cx="8280920" cy="50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928" y="704004"/>
            <a:ext cx="771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Abschluss - Anschluss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3568" y="1340768"/>
            <a:ext cx="7930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„Große“ Schullaufbahnentscheidung zum </a:t>
            </a:r>
            <a:r>
              <a:rPr lang="de-DE" b="1" dirty="0" smtClean="0">
                <a:solidFill>
                  <a:srgbClr val="0070C0"/>
                </a:solidFill>
              </a:rPr>
              <a:t>2. Halbjahr Jahrgangsstufe 8</a:t>
            </a:r>
          </a:p>
          <a:p>
            <a:r>
              <a:rPr lang="de-DE" dirty="0" smtClean="0"/>
              <a:t>(nach Klassenkonferenz und intensiver Beratung der Eltern)</a:t>
            </a:r>
          </a:p>
          <a:p>
            <a:pPr marL="285750" indent="-285750">
              <a:buFont typeface="Wingdings" pitchFamily="2" charset="2"/>
              <a:buChar char="ü"/>
            </a:pPr>
            <a:endParaRPr lang="de-DE" dirty="0"/>
          </a:p>
          <a:p>
            <a:pPr marL="285750" indent="-285750">
              <a:buFont typeface="Wingdings" pitchFamily="2" charset="2"/>
              <a:buChar char="ü"/>
            </a:pPr>
            <a:r>
              <a:rPr lang="de-DE" u="sng" dirty="0" smtClean="0"/>
              <a:t>Nach Klasse 9:</a:t>
            </a:r>
            <a:br>
              <a:rPr lang="de-DE" u="sng" dirty="0" smtClean="0"/>
            </a:br>
            <a:r>
              <a:rPr lang="de-DE" b="1" dirty="0" smtClean="0"/>
              <a:t>Hauptschulabschluss </a:t>
            </a:r>
            <a:r>
              <a:rPr lang="de-DE" dirty="0" smtClean="0"/>
              <a:t>(Bildungsinhalte auf </a:t>
            </a:r>
            <a:r>
              <a:rPr lang="de-DE" b="1" dirty="0" smtClean="0"/>
              <a:t>G</a:t>
            </a:r>
            <a:r>
              <a:rPr lang="de-DE" dirty="0" smtClean="0"/>
              <a:t>-Niveau)</a:t>
            </a:r>
            <a:br>
              <a:rPr lang="de-DE" dirty="0" smtClean="0"/>
            </a:br>
            <a:r>
              <a:rPr lang="de-DE" dirty="0" smtClean="0"/>
              <a:t>(anschließend Wiederholung Klasse 9 für Realschulabschluss möglich)</a:t>
            </a:r>
          </a:p>
          <a:p>
            <a:pPr marL="285750" indent="-285750">
              <a:buFont typeface="Wingdings" pitchFamily="2" charset="2"/>
              <a:buChar char="ü"/>
            </a:pPr>
            <a:endParaRPr lang="de-DE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de-DE" u="sng" dirty="0" smtClean="0"/>
              <a:t>Nach Klasse 10:</a:t>
            </a:r>
            <a:br>
              <a:rPr lang="de-DE" u="sng" dirty="0" smtClean="0"/>
            </a:br>
            <a:r>
              <a:rPr lang="de-DE" b="1" dirty="0" smtClean="0"/>
              <a:t>Realschulabschluss </a:t>
            </a:r>
            <a:r>
              <a:rPr lang="de-DE" dirty="0" smtClean="0"/>
              <a:t>(Bildungsinhalte auf </a:t>
            </a:r>
            <a:r>
              <a:rPr lang="de-DE" b="1" dirty="0" smtClean="0"/>
              <a:t>M</a:t>
            </a:r>
            <a:r>
              <a:rPr lang="de-DE" dirty="0" smtClean="0"/>
              <a:t>-Niveau)</a:t>
            </a:r>
            <a:br>
              <a:rPr lang="de-DE" dirty="0" smtClean="0"/>
            </a:br>
            <a:r>
              <a:rPr lang="de-DE" dirty="0" smtClean="0"/>
              <a:t>oder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Hauptschulabschluss</a:t>
            </a:r>
            <a:br>
              <a:rPr lang="de-DE" b="1" dirty="0" smtClean="0"/>
            </a:br>
            <a:r>
              <a:rPr lang="de-DE" dirty="0" smtClean="0"/>
              <a:t>oder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durchgängige Beschulung und Leistungsmessung auf E-Niveau und Versetzung in die gymnasiale Oberstufe </a:t>
            </a:r>
            <a:r>
              <a:rPr lang="de-DE" dirty="0" smtClean="0"/>
              <a:t>(„Kooperationspartner“ berufliche Schulen)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de-DE" dirty="0" smtClean="0"/>
              <a:t>Für </a:t>
            </a:r>
            <a:r>
              <a:rPr lang="de-DE" b="1" dirty="0" smtClean="0"/>
              <a:t>zieldifferent</a:t>
            </a:r>
            <a:r>
              <a:rPr lang="de-DE" dirty="0" smtClean="0"/>
              <a:t> beschulte Schüler/innen </a:t>
            </a:r>
            <a:r>
              <a:rPr lang="de-DE" u="sng" dirty="0" smtClean="0"/>
              <a:t>nach Klasse 8</a:t>
            </a:r>
            <a:r>
              <a:rPr lang="de-DE" dirty="0" smtClean="0"/>
              <a:t> (i.d.R.):</a:t>
            </a:r>
            <a:br>
              <a:rPr lang="de-DE" dirty="0" smtClean="0"/>
            </a:br>
            <a:r>
              <a:rPr lang="de-DE" dirty="0" smtClean="0"/>
              <a:t>2-jährige Koop-Klasse Pestalozzi-Schule und berufliche Schule;</a:t>
            </a:r>
            <a:br>
              <a:rPr lang="de-DE" dirty="0" smtClean="0"/>
            </a:br>
            <a:r>
              <a:rPr lang="de-DE" b="1" dirty="0" smtClean="0"/>
              <a:t>Hauptschulabschluss</a:t>
            </a:r>
            <a:r>
              <a:rPr lang="de-DE" dirty="0" smtClean="0"/>
              <a:t> an beruflicher Schule</a:t>
            </a:r>
          </a:p>
        </p:txBody>
      </p:sp>
    </p:spTree>
    <p:extLst>
      <p:ext uri="{BB962C8B-B14F-4D97-AF65-F5344CB8AC3E}">
        <p14:creationId xmlns:p14="http://schemas.microsoft.com/office/powerpoint/2010/main" val="40060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7" t="31442" r="33438" b="12667"/>
          <a:stretch/>
        </p:blipFill>
        <p:spPr>
          <a:xfrm rot="751022">
            <a:off x="6556503" y="844093"/>
            <a:ext cx="1602902" cy="1876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Grafik 7"/>
          <p:cNvPicPr/>
          <p:nvPr/>
        </p:nvPicPr>
        <p:blipFill rotWithShape="1">
          <a:blip r:embed="rId6"/>
          <a:srcRect l="20157" t="50000" r="20196" b="1430"/>
          <a:stretch/>
        </p:blipFill>
        <p:spPr>
          <a:xfrm>
            <a:off x="5004048" y="3933056"/>
            <a:ext cx="3788098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239442" y="491188"/>
            <a:ext cx="498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b="1" dirty="0" smtClean="0">
                <a:solidFill>
                  <a:srgbClr val="00B050"/>
                </a:solidFill>
              </a:rPr>
              <a:t>Kooperation</a:t>
            </a:r>
          </a:p>
          <a:p>
            <a:pPr algn="r"/>
            <a:r>
              <a:rPr lang="de-DE" sz="4800" b="1" u="sng" dirty="0" smtClean="0">
                <a:solidFill>
                  <a:srgbClr val="00B050"/>
                </a:solidFill>
              </a:rPr>
              <a:t>Berufliche Schulen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5900" r="11975"/>
          <a:stretch/>
        </p:blipFill>
        <p:spPr>
          <a:xfrm rot="20888769">
            <a:off x="1075764" y="3123383"/>
            <a:ext cx="2117309" cy="2017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346" y="259756"/>
            <a:ext cx="1535369" cy="115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5536" y="530120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4F81BD"/>
                </a:solidFill>
              </a:rPr>
              <a:t>Gemeinsame Tagungen </a:t>
            </a:r>
          </a:p>
          <a:p>
            <a:pPr algn="r"/>
            <a:r>
              <a:rPr lang="de-DE" sz="2000" b="1" dirty="0" smtClean="0">
                <a:solidFill>
                  <a:srgbClr val="4F81BD"/>
                </a:solidFill>
              </a:rPr>
              <a:t>Regelmäßige Vernetzung</a:t>
            </a:r>
          </a:p>
          <a:p>
            <a:pPr algn="r"/>
            <a:r>
              <a:rPr lang="de-DE" sz="2000" b="1" dirty="0" smtClean="0">
                <a:solidFill>
                  <a:srgbClr val="4F81BD"/>
                </a:solidFill>
              </a:rPr>
              <a:t>Gute Abstimmung bei „Anschlüssen“</a:t>
            </a:r>
            <a:endParaRPr lang="de-DE" sz="2000" b="1" dirty="0">
              <a:solidFill>
                <a:srgbClr val="4F81BD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9442" y="2132856"/>
            <a:ext cx="177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4F81BD"/>
                </a:solidFill>
              </a:rPr>
              <a:t>Infoabend </a:t>
            </a:r>
          </a:p>
          <a:p>
            <a:r>
              <a:rPr lang="de-DE" sz="2000" b="1" dirty="0" smtClean="0">
                <a:solidFill>
                  <a:srgbClr val="4F81BD"/>
                </a:solidFill>
              </a:rPr>
              <a:t>„Anschlüsse </a:t>
            </a:r>
          </a:p>
          <a:p>
            <a:r>
              <a:rPr lang="de-DE" sz="2000" b="1" dirty="0" smtClean="0">
                <a:solidFill>
                  <a:srgbClr val="4F81BD"/>
                </a:solidFill>
              </a:rPr>
              <a:t>an die ASG“</a:t>
            </a:r>
            <a:endParaRPr lang="de-DE" sz="2000" b="1" dirty="0">
              <a:solidFill>
                <a:srgbClr val="4F81BD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23728" y="2061925"/>
            <a:ext cx="4176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4F81BD"/>
                </a:solidFill>
              </a:rPr>
              <a:t>„Schnuppertage“ zum </a:t>
            </a:r>
            <a:r>
              <a:rPr lang="de-DE" sz="2000" b="1" dirty="0" err="1" smtClean="0">
                <a:solidFill>
                  <a:srgbClr val="4F81BD"/>
                </a:solidFill>
              </a:rPr>
              <a:t>berufl</a:t>
            </a:r>
            <a:r>
              <a:rPr lang="de-DE" sz="2000" b="1" dirty="0" smtClean="0">
                <a:solidFill>
                  <a:srgbClr val="4F81BD"/>
                </a:solidFill>
              </a:rPr>
              <a:t>.. </a:t>
            </a:r>
            <a:r>
              <a:rPr lang="de-DE" sz="2000" b="1" dirty="0" err="1" smtClean="0">
                <a:solidFill>
                  <a:srgbClr val="4F81BD"/>
                </a:solidFill>
              </a:rPr>
              <a:t>Gymn</a:t>
            </a:r>
            <a:r>
              <a:rPr lang="de-DE" sz="2000" b="1" dirty="0" smtClean="0">
                <a:solidFill>
                  <a:srgbClr val="4F81BD"/>
                </a:solidFill>
              </a:rPr>
              <a:t>.</a:t>
            </a:r>
          </a:p>
          <a:p>
            <a:pPr algn="r"/>
            <a:r>
              <a:rPr lang="de-DE" sz="2000" b="1" dirty="0" smtClean="0">
                <a:solidFill>
                  <a:srgbClr val="4F81BD"/>
                </a:solidFill>
              </a:rPr>
              <a:t>Schnuppertage Schülerfirma</a:t>
            </a:r>
          </a:p>
          <a:p>
            <a:pPr algn="r"/>
            <a:r>
              <a:rPr lang="de-DE" sz="2000" b="1" dirty="0" err="1" smtClean="0">
                <a:solidFill>
                  <a:srgbClr val="4F81BD"/>
                </a:solidFill>
              </a:rPr>
              <a:t>KooBO</a:t>
            </a:r>
            <a:r>
              <a:rPr lang="de-DE" sz="2000" b="1" dirty="0" smtClean="0">
                <a:solidFill>
                  <a:srgbClr val="4F81BD"/>
                </a:solidFill>
              </a:rPr>
              <a:t>-Projekt zu</a:t>
            </a:r>
            <a:br>
              <a:rPr lang="de-DE" sz="2000" b="1" dirty="0" smtClean="0">
                <a:solidFill>
                  <a:srgbClr val="4F81BD"/>
                </a:solidFill>
              </a:rPr>
            </a:br>
            <a:r>
              <a:rPr lang="de-DE" sz="2000" b="1" dirty="0" smtClean="0">
                <a:solidFill>
                  <a:srgbClr val="4F81BD"/>
                </a:solidFill>
              </a:rPr>
              <a:t>Werkstätten &amp; Labore</a:t>
            </a:r>
          </a:p>
          <a:p>
            <a:pPr algn="r"/>
            <a:r>
              <a:rPr lang="de-DE" sz="2000" b="1" dirty="0" smtClean="0">
                <a:solidFill>
                  <a:srgbClr val="4F81BD"/>
                </a:solidFill>
              </a:rPr>
              <a:t>… </a:t>
            </a:r>
            <a:endParaRPr lang="de-DE" sz="2000" b="1" dirty="0">
              <a:solidFill>
                <a:srgbClr val="4F81BD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0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39442" y="491188"/>
            <a:ext cx="498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b="1" dirty="0" smtClean="0">
                <a:solidFill>
                  <a:srgbClr val="00B050"/>
                </a:solidFill>
              </a:rPr>
              <a:t>Kooperation</a:t>
            </a:r>
          </a:p>
          <a:p>
            <a:pPr algn="r"/>
            <a:r>
              <a:rPr lang="de-DE" sz="4800" b="1" u="sng" dirty="0" smtClean="0">
                <a:solidFill>
                  <a:srgbClr val="00B050"/>
                </a:solidFill>
              </a:rPr>
              <a:t>Pestalozzischule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346" y="259756"/>
            <a:ext cx="1535369" cy="115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971601" y="2204863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4F81BD"/>
                </a:solidFill>
              </a:rPr>
              <a:t>Förderung und Begleitung von inklusiv beschulten Schüler*innen</a:t>
            </a:r>
          </a:p>
          <a:p>
            <a:endParaRPr lang="de-DE" sz="2000" b="1" dirty="0">
              <a:solidFill>
                <a:srgbClr val="4F81BD"/>
              </a:solidFill>
            </a:endParaRPr>
          </a:p>
          <a:p>
            <a:r>
              <a:rPr lang="de-DE" sz="2000" b="1" dirty="0" smtClean="0">
                <a:solidFill>
                  <a:srgbClr val="4F81BD"/>
                </a:solidFill>
              </a:rPr>
              <a:t>Anschluss für inklusiv beschulte Schüler*innen ab Stufe 9</a:t>
            </a:r>
          </a:p>
          <a:p>
            <a:endParaRPr lang="de-DE" sz="2000" b="1" dirty="0" smtClean="0">
              <a:solidFill>
                <a:srgbClr val="4F81BD"/>
              </a:solidFill>
            </a:endParaRPr>
          </a:p>
          <a:p>
            <a:r>
              <a:rPr lang="de-DE" sz="2000" b="1" dirty="0" smtClean="0">
                <a:solidFill>
                  <a:srgbClr val="4F81BD"/>
                </a:solidFill>
              </a:rPr>
              <a:t>Beratung von Eltern und Lehrkräften bei </a:t>
            </a:r>
            <a:r>
              <a:rPr lang="de-DE" sz="2000" b="1" dirty="0" err="1" smtClean="0">
                <a:solidFill>
                  <a:srgbClr val="4F81BD"/>
                </a:solidFill>
              </a:rPr>
              <a:t>sonderpädag</a:t>
            </a:r>
            <a:r>
              <a:rPr lang="de-DE" sz="2000" b="1" dirty="0" smtClean="0">
                <a:solidFill>
                  <a:srgbClr val="4F81BD"/>
                </a:solidFill>
              </a:rPr>
              <a:t>. Fragestellungen</a:t>
            </a:r>
            <a:endParaRPr lang="de-DE" sz="2000" b="1" dirty="0">
              <a:solidFill>
                <a:srgbClr val="4F81BD"/>
              </a:solidFill>
            </a:endParaRPr>
          </a:p>
          <a:p>
            <a:endParaRPr lang="de-DE" sz="2000" b="1" dirty="0">
              <a:solidFill>
                <a:srgbClr val="4F81BD"/>
              </a:solidFill>
            </a:endParaRPr>
          </a:p>
          <a:p>
            <a:r>
              <a:rPr lang="de-DE" sz="2000" i="1" dirty="0">
                <a:solidFill>
                  <a:srgbClr val="4F81BD"/>
                </a:solidFill>
              </a:rPr>
              <a:t>(Nutzung des gemeinsamen </a:t>
            </a:r>
            <a:r>
              <a:rPr lang="de-DE" sz="2000" i="1" dirty="0" smtClean="0">
                <a:solidFill>
                  <a:srgbClr val="4F81BD"/>
                </a:solidFill>
              </a:rPr>
              <a:t>Pausenareals – in Bau)</a:t>
            </a:r>
            <a:endParaRPr lang="de-DE" sz="2000" b="1" dirty="0">
              <a:solidFill>
                <a:srgbClr val="4F81BD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 rotWithShape="1">
          <a:blip r:embed="rId3"/>
          <a:srcRect l="13732" t="26563" r="12984"/>
          <a:stretch/>
        </p:blipFill>
        <p:spPr>
          <a:xfrm>
            <a:off x="251520" y="1052736"/>
            <a:ext cx="7488832" cy="53916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8008" y="355303"/>
            <a:ext cx="771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00B050"/>
                </a:solidFill>
              </a:rPr>
              <a:t>Der „Fächerkanon“ bis Stufe 10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992"/>
            <a:ext cx="883168" cy="869736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2267744" y="2139727"/>
            <a:ext cx="432048" cy="432048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lus 7"/>
          <p:cNvSpPr/>
          <p:nvPr/>
        </p:nvSpPr>
        <p:spPr>
          <a:xfrm>
            <a:off x="3491880" y="1412776"/>
            <a:ext cx="432048" cy="432048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899853" y="6356350"/>
            <a:ext cx="2895600" cy="365125"/>
          </a:xfrm>
        </p:spPr>
        <p:txBody>
          <a:bodyPr/>
          <a:lstStyle/>
          <a:p>
            <a:r>
              <a:rPr lang="de-DE" smtClean="0"/>
              <a:t>PPP Vorstellung ASG für GSen 10/2020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668344" y="1428567"/>
            <a:ext cx="138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„gymnasial“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18626" y="2132856"/>
            <a:ext cx="11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„real“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Office PowerPoint</Application>
  <PresentationFormat>Bildschirmpräsentation (4:3)</PresentationFormat>
  <Paragraphs>414</Paragraphs>
  <Slides>31</Slides>
  <Notes>29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</dc:creator>
  <cp:lastModifiedBy>Weber, David</cp:lastModifiedBy>
  <cp:revision>264</cp:revision>
  <cp:lastPrinted>2020-09-14T07:34:35Z</cp:lastPrinted>
  <dcterms:created xsi:type="dcterms:W3CDTF">2017-07-05T12:53:53Z</dcterms:created>
  <dcterms:modified xsi:type="dcterms:W3CDTF">2021-02-26T13:41:46Z</dcterms:modified>
</cp:coreProperties>
</file>